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7" r:id="rId4"/>
    <p:sldId id="260" r:id="rId5"/>
    <p:sldId id="258" r:id="rId6"/>
    <p:sldId id="259"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Стиль из темы 2 - акцент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1537003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361585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160251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384210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4284318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E296C44-86D0-450A-9C95-75606BD85C56}" type="datetimeFigureOut">
              <a:rPr lang="ru-RU" smtClean="0"/>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26581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E296C44-86D0-450A-9C95-75606BD85C56}" type="datetimeFigureOut">
              <a:rPr lang="ru-RU" smtClean="0"/>
              <a:t>04.11.2024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218170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E296C44-86D0-450A-9C95-75606BD85C56}" type="datetimeFigureOut">
              <a:rPr lang="ru-RU" smtClean="0"/>
              <a:t>04.11.2024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281083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296C44-86D0-450A-9C95-75606BD85C56}" type="datetimeFigureOut">
              <a:rPr lang="ru-RU" smtClean="0"/>
              <a:t>04.11.2024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158827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E296C44-86D0-450A-9C95-75606BD85C56}" type="datetimeFigureOut">
              <a:rPr lang="ru-RU" smtClean="0"/>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1561171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E296C44-86D0-450A-9C95-75606BD85C56}" type="datetimeFigureOut">
              <a:rPr lang="ru-RU" smtClean="0"/>
              <a:t>04.11.2024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85E2DA-FD27-44DC-8521-EBB87C727EE9}" type="slidenum">
              <a:rPr lang="ru-RU" smtClean="0"/>
              <a:t>‹#›</a:t>
            </a:fld>
            <a:endParaRPr lang="ru-RU"/>
          </a:p>
        </p:txBody>
      </p:sp>
    </p:spTree>
    <p:extLst>
      <p:ext uri="{BB962C8B-B14F-4D97-AF65-F5344CB8AC3E}">
        <p14:creationId xmlns:p14="http://schemas.microsoft.com/office/powerpoint/2010/main" val="2971581229"/>
      </p:ext>
    </p:extLst>
  </p:cSld>
  <p:clrMapOvr>
    <a:masterClrMapping/>
  </p:clrMapOvr>
</p:sldLayout>
</file>

<file path=ppt/slideMasters/_rels/slideMaster1.xml.rels><?xml version="1.0" encoding="UTF-8"?><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96C44-86D0-450A-9C95-75606BD85C56}" type="datetimeFigureOut">
              <a:rPr lang="ru-RU" smtClean="0"/>
              <a:t>04.11.2024</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85E2DA-FD27-44DC-8521-EBB87C727EE9}" type="slidenum">
              <a:rPr lang="ru-RU" smtClean="0"/>
              <a:t>‹#›</a:t>
            </a:fld>
            <a:endParaRPr lang="ru-RU"/>
          </a:p>
        </p:txBody>
      </p:sp>
    </p:spTree>
    <p:extLst>
      <p:ext uri="{BB962C8B-B14F-4D97-AF65-F5344CB8AC3E}">
        <p14:creationId xmlns:p14="http://schemas.microsoft.com/office/powerpoint/2010/main" val="2017400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16406"/>
          <a:stretch/>
        </p:blipFill>
        <p:spPr>
          <a:xfrm>
            <a:off x="12700" y="12700"/>
            <a:ext cx="12192000" cy="6794500"/>
          </a:xfrm>
          <a:prstGeom prst="rect">
            <a:avLst/>
          </a:prstGeom>
        </p:spPr>
      </p:pic>
      <p:sp>
        <p:nvSpPr>
          <p:cNvPr id="5" name="Прямоугольник 4"/>
          <p:cNvSpPr/>
          <p:nvPr/>
        </p:nvSpPr>
        <p:spPr>
          <a:xfrm>
            <a:off x="0" y="0"/>
            <a:ext cx="12192000" cy="6858000"/>
          </a:xfrm>
          <a:prstGeom prst="rect">
            <a:avLst/>
          </a:prstGeom>
          <a:solidFill>
            <a:schemeClr val="bg2">
              <a:lumMod val="1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 name="Заголовок 1"/>
          <p:cNvSpPr>
            <a:spLocks noGrp="1"/>
          </p:cNvSpPr>
          <p:nvPr>
            <p:ph type="ctrTitle"/>
          </p:nvPr>
        </p:nvSpPr>
        <p:spPr/>
        <p:txBody>
          <a:bodyPr>
            <a:normAutofit/>
          </a:bodyPr>
          <a:lstStyle/>
          <a:p>
            <a:r>
              <a:rPr lang="en-US" sz="6600" b="1" dirty="0">
                <a:solidFill>
                  <a:schemeClr val="bg1"/>
                </a:solidFill>
                <a:latin typeface="Arial" panose="020B0604020202020204" pitchFamily="34" charset="0"/>
                <a:cs typeface="Arial" panose="020B0604020202020204" pitchFamily="34" charset="0"/>
              </a:rPr>
              <a:t>NPK Fertilizer</a:t>
            </a:r>
            <a:endParaRPr lang="ru-RU" sz="6600" b="1" dirty="0">
              <a:solidFill>
                <a:schemeClr val="bg1"/>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p:txBody>
          <a:bodyPr>
            <a:normAutofit/>
          </a:bodyPr>
          <a:lstStyle/>
          <a:p>
            <a:r>
              <a:rPr lang="en-US" sz="2800" b="1" dirty="0">
                <a:solidFill>
                  <a:schemeClr val="bg1"/>
                </a:solidFill>
              </a:rPr>
              <a:t>NPK, a key nutrient source for plants.</a:t>
            </a:r>
            <a:endParaRPr lang="ru-RU" sz="2800" b="1" dirty="0">
              <a:solidFill>
                <a:schemeClr val="bg1"/>
              </a:solidFill>
            </a:endParaRPr>
          </a:p>
        </p:txBody>
      </p:sp>
    </p:spTree>
    <p:extLst>
      <p:ext uri="{BB962C8B-B14F-4D97-AF65-F5344CB8AC3E}">
        <p14:creationId xmlns:p14="http://schemas.microsoft.com/office/powerpoint/2010/main" val="370075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5" name="Прямоугольник 4"/>
          <p:cNvSpPr/>
          <p:nvPr/>
        </p:nvSpPr>
        <p:spPr>
          <a:xfrm>
            <a:off x="0" y="0"/>
            <a:ext cx="12192001"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descr="C:\Users\User\AppData\Local\Microsoft\Windows\INetCache\Content.Word\c0c56a9598ca51d724cb614b6f10031e.jpg"/>
          <p:cNvPicPr>
            <a:picLocks noGrp="1"/>
          </p:cNvPicPr>
          <p:nvPr>
            <p:ph idx="1"/>
          </p:nvPr>
        </p:nvPicPr>
        <p:blipFill rotWithShape="1">
          <a:blip r:embed="rId2">
            <a:extLst>
              <a:ext uri="{28A0092B-C50C-407E-A947-70E740481C1C}">
                <a14:useLocalDpi xmlns:a14="http://schemas.microsoft.com/office/drawing/2010/main" val="0"/>
              </a:ext>
            </a:extLst>
          </a:blip>
          <a:srcRect l="8489" r="7812" b="7550"/>
          <a:stretch/>
        </p:blipFill>
        <p:spPr bwMode="auto">
          <a:xfrm>
            <a:off x="211012" y="106680"/>
            <a:ext cx="3571631" cy="6644640"/>
          </a:xfrm>
          <a:prstGeom prst="rect">
            <a:avLst/>
          </a:prstGeom>
          <a:noFill/>
          <a:ln>
            <a:noFill/>
          </a:ln>
          <a:extLst>
            <a:ext uri="{53640926-AAD7-44D8-BBD7-CCE9431645EC}">
              <a14:shadowObscured xmlns:a14="http://schemas.microsoft.com/office/drawing/2010/main"/>
            </a:ext>
          </a:extLst>
        </p:spPr>
      </p:pic>
      <p:graphicFrame>
        <p:nvGraphicFramePr>
          <p:cNvPr id="8" name="Таблица 7"/>
          <p:cNvGraphicFramePr>
            <a:graphicFrameLocks noGrp="1"/>
          </p:cNvGraphicFramePr>
          <p:nvPr>
            <p:extLst>
              <p:ext uri="{D42A27DB-BD31-4B8C-83A1-F6EECF244321}">
                <p14:modId xmlns:p14="http://schemas.microsoft.com/office/powerpoint/2010/main" val="2256475267"/>
              </p:ext>
            </p:extLst>
          </p:nvPr>
        </p:nvGraphicFramePr>
        <p:xfrm>
          <a:off x="3937097" y="299867"/>
          <a:ext cx="8100449" cy="6375400"/>
        </p:xfrm>
        <a:graphic>
          <a:graphicData uri="http://schemas.openxmlformats.org/drawingml/2006/table">
            <a:tbl>
              <a:tblPr firstRow="1" bandRow="1">
                <a:tableStyleId>{E8B1032C-EA38-4F05-BA0D-38AFFFC7BED3}</a:tableStyleId>
              </a:tblPr>
              <a:tblGrid>
                <a:gridCol w="367322">
                  <a:extLst>
                    <a:ext uri="{9D8B030D-6E8A-4147-A177-3AD203B41FA5}">
                      <a16:colId xmlns:a16="http://schemas.microsoft.com/office/drawing/2014/main" val="20000"/>
                    </a:ext>
                  </a:extLst>
                </a:gridCol>
                <a:gridCol w="617416">
                  <a:extLst>
                    <a:ext uri="{9D8B030D-6E8A-4147-A177-3AD203B41FA5}">
                      <a16:colId xmlns:a16="http://schemas.microsoft.com/office/drawing/2014/main" val="20001"/>
                    </a:ext>
                  </a:extLst>
                </a:gridCol>
                <a:gridCol w="1445846">
                  <a:extLst>
                    <a:ext uri="{9D8B030D-6E8A-4147-A177-3AD203B41FA5}">
                      <a16:colId xmlns:a16="http://schemas.microsoft.com/office/drawing/2014/main" val="20002"/>
                    </a:ext>
                  </a:extLst>
                </a:gridCol>
                <a:gridCol w="3884246">
                  <a:extLst>
                    <a:ext uri="{9D8B030D-6E8A-4147-A177-3AD203B41FA5}">
                      <a16:colId xmlns:a16="http://schemas.microsoft.com/office/drawing/2014/main" val="20003"/>
                    </a:ext>
                  </a:extLst>
                </a:gridCol>
                <a:gridCol w="1785619">
                  <a:extLst>
                    <a:ext uri="{9D8B030D-6E8A-4147-A177-3AD203B41FA5}">
                      <a16:colId xmlns:a16="http://schemas.microsoft.com/office/drawing/2014/main" val="20004"/>
                    </a:ext>
                  </a:extLst>
                </a:gridCol>
              </a:tblGrid>
              <a:tr h="370840">
                <a:tc>
                  <a:txBody>
                    <a:bodyPr/>
                    <a:lstStyle/>
                    <a:p>
                      <a:r>
                        <a:rPr lang="ru-RU" dirty="0">
                          <a:solidFill>
                            <a:schemeClr val="bg1"/>
                          </a:solidFill>
                        </a:rPr>
                        <a:t>№</a:t>
                      </a:r>
                    </a:p>
                  </a:txBody>
                  <a:tcPr anchor="ctr"/>
                </a:tc>
                <a:tc>
                  <a:txBody>
                    <a:bodyPr/>
                    <a:lstStyle/>
                    <a:p>
                      <a:endParaRPr lang="ru-RU" dirty="0"/>
                    </a:p>
                  </a:txBody>
                  <a:tcPr anchor="ctr"/>
                </a:tc>
                <a:tc>
                  <a:txBody>
                    <a:bodyPr/>
                    <a:lstStyle/>
                    <a:p>
                      <a:r>
                        <a:rPr lang="en-US" dirty="0">
                          <a:solidFill>
                            <a:schemeClr val="bg1"/>
                          </a:solidFill>
                        </a:rPr>
                        <a:t>Components</a:t>
                      </a:r>
                      <a:endParaRPr lang="ru-RU" dirty="0">
                        <a:solidFill>
                          <a:schemeClr val="bg1"/>
                        </a:solidFill>
                      </a:endParaRPr>
                    </a:p>
                  </a:txBody>
                  <a:tcPr anchor="ctr"/>
                </a:tc>
                <a:tc>
                  <a:txBody>
                    <a:bodyPr/>
                    <a:lstStyle/>
                    <a:p>
                      <a:pPr algn="ctr"/>
                      <a:r>
                        <a:rPr lang="en-US" dirty="0">
                          <a:solidFill>
                            <a:schemeClr val="bg1"/>
                          </a:solidFill>
                        </a:rPr>
                        <a:t>Roles</a:t>
                      </a:r>
                      <a:r>
                        <a:rPr lang="en-US" baseline="0" dirty="0">
                          <a:solidFill>
                            <a:schemeClr val="bg1"/>
                          </a:solidFill>
                        </a:rPr>
                        <a:t xml:space="preserve"> in plant nutrition</a:t>
                      </a:r>
                      <a:endParaRPr lang="ru-RU" dirty="0">
                        <a:solidFill>
                          <a:schemeClr val="bg1"/>
                        </a:solidFill>
                      </a:endParaRPr>
                    </a:p>
                  </a:txBody>
                  <a:tcPr anchor="ctr"/>
                </a:tc>
                <a:tc>
                  <a:txBody>
                    <a:bodyPr/>
                    <a:lstStyle/>
                    <a:p>
                      <a:pPr algn="ctr"/>
                      <a:r>
                        <a:rPr lang="en-US" dirty="0">
                          <a:solidFill>
                            <a:schemeClr val="bg1"/>
                          </a:solidFill>
                        </a:rPr>
                        <a:t xml:space="preserve">Average  application  </a:t>
                      </a:r>
                      <a:r>
                        <a:rPr lang="en-US" dirty="0" err="1">
                          <a:solidFill>
                            <a:schemeClr val="bg1"/>
                          </a:solidFill>
                        </a:rPr>
                        <a:t>ates</a:t>
                      </a:r>
                      <a:endParaRPr lang="ru-RU" dirty="0">
                        <a:solidFill>
                          <a:schemeClr val="bg1"/>
                        </a:solidFill>
                      </a:endParaRPr>
                    </a:p>
                  </a:txBody>
                  <a:tcPr anchor="ctr"/>
                </a:tc>
                <a:extLst>
                  <a:ext uri="{0D108BD9-81ED-4DB2-BD59-A6C34878D82A}">
                    <a16:rowId xmlns:a16="http://schemas.microsoft.com/office/drawing/2014/main" val="10000"/>
                  </a:ext>
                </a:extLst>
              </a:tr>
              <a:tr h="370840">
                <a:tc>
                  <a:txBody>
                    <a:bodyPr/>
                    <a:lstStyle/>
                    <a:p>
                      <a:r>
                        <a:rPr lang="ru-RU" dirty="0">
                          <a:solidFill>
                            <a:schemeClr val="bg1"/>
                          </a:solidFill>
                        </a:rPr>
                        <a:t>1</a:t>
                      </a:r>
                    </a:p>
                  </a:txBody>
                  <a:tcPr/>
                </a:tc>
                <a:tc>
                  <a:txBody>
                    <a:bodyPr/>
                    <a:lstStyle/>
                    <a:p>
                      <a:r>
                        <a:rPr lang="en-US" dirty="0">
                          <a:solidFill>
                            <a:schemeClr val="bg1"/>
                          </a:solidFill>
                        </a:rPr>
                        <a:t>N</a:t>
                      </a:r>
                      <a:endParaRPr lang="ru-RU" dirty="0">
                        <a:solidFill>
                          <a:schemeClr val="bg1"/>
                        </a:solidFill>
                      </a:endParaRPr>
                    </a:p>
                  </a:txBody>
                  <a:tcPr/>
                </a:tc>
                <a:tc>
                  <a:txBody>
                    <a:bodyPr/>
                    <a:lstStyle/>
                    <a:p>
                      <a:r>
                        <a:rPr lang="en-US" dirty="0">
                          <a:solidFill>
                            <a:schemeClr val="bg1"/>
                          </a:solidFill>
                        </a:rPr>
                        <a:t>Nitrogen</a:t>
                      </a:r>
                      <a:endParaRPr lang="ru-RU" dirty="0">
                        <a:solidFill>
                          <a:schemeClr val="bg1"/>
                        </a:solidFill>
                      </a:endParaRPr>
                    </a:p>
                  </a:txBody>
                  <a:tcPr/>
                </a:tc>
                <a:tc>
                  <a:txBody>
                    <a:bodyPr/>
                    <a:lstStyle/>
                    <a:p>
                      <a:r>
                        <a:rPr lang="en-US" sz="1200" dirty="0">
                          <a:solidFill>
                            <a:schemeClr val="bg1"/>
                          </a:solidFill>
                        </a:rPr>
                        <a:t>Essential for leaf development and plant growth.</a:t>
                      </a:r>
                      <a:endParaRPr lang="ru-RU" sz="1200" dirty="0">
                        <a:solidFill>
                          <a:schemeClr val="bg1"/>
                        </a:solidFill>
                      </a:endParaRPr>
                    </a:p>
                  </a:txBody>
                  <a:tcPr/>
                </a:tc>
                <a:tc rowSpan="3">
                  <a:txBody>
                    <a:bodyPr/>
                    <a:lstStyle/>
                    <a:p>
                      <a:pPr algn="ctr"/>
                      <a:r>
                        <a:rPr lang="en-US" b="1" dirty="0">
                          <a:solidFill>
                            <a:schemeClr val="bg1"/>
                          </a:solidFill>
                        </a:rPr>
                        <a:t>48%</a:t>
                      </a:r>
                      <a:endParaRPr lang="ru-RU" b="1" dirty="0">
                        <a:solidFill>
                          <a:schemeClr val="bg1"/>
                        </a:solidFill>
                      </a:endParaRPr>
                    </a:p>
                  </a:txBody>
                  <a:tcPr anchor="ctr"/>
                </a:tc>
                <a:extLst>
                  <a:ext uri="{0D108BD9-81ED-4DB2-BD59-A6C34878D82A}">
                    <a16:rowId xmlns:a16="http://schemas.microsoft.com/office/drawing/2014/main" val="10001"/>
                  </a:ext>
                </a:extLst>
              </a:tr>
              <a:tr h="370840">
                <a:tc>
                  <a:txBody>
                    <a:bodyPr/>
                    <a:lstStyle/>
                    <a:p>
                      <a:r>
                        <a:rPr lang="ru-RU" dirty="0">
                          <a:solidFill>
                            <a:schemeClr val="bg1"/>
                          </a:solidFill>
                        </a:rPr>
                        <a:t>2</a:t>
                      </a:r>
                    </a:p>
                  </a:txBody>
                  <a:tcPr/>
                </a:tc>
                <a:tc>
                  <a:txBody>
                    <a:bodyPr/>
                    <a:lstStyle/>
                    <a:p>
                      <a:r>
                        <a:rPr lang="en-US" dirty="0">
                          <a:solidFill>
                            <a:schemeClr val="bg1"/>
                          </a:solidFill>
                        </a:rPr>
                        <a:t>P</a:t>
                      </a:r>
                      <a:endParaRPr lang="ru-RU" dirty="0">
                        <a:solidFill>
                          <a:schemeClr val="bg1"/>
                        </a:solidFill>
                      </a:endParaRPr>
                    </a:p>
                  </a:txBody>
                  <a:tcPr/>
                </a:tc>
                <a:tc>
                  <a:txBody>
                    <a:bodyPr/>
                    <a:lstStyle/>
                    <a:p>
                      <a:r>
                        <a:rPr lang="en-US" dirty="0">
                          <a:solidFill>
                            <a:schemeClr val="bg1"/>
                          </a:solidFill>
                        </a:rPr>
                        <a:t>Phosphorus</a:t>
                      </a:r>
                      <a:endParaRPr lang="ru-RU" dirty="0">
                        <a:solidFill>
                          <a:schemeClr val="bg1"/>
                        </a:solidFill>
                      </a:endParaRPr>
                    </a:p>
                  </a:txBody>
                  <a:tcPr/>
                </a:tc>
                <a:tc>
                  <a:txBody>
                    <a:bodyPr/>
                    <a:lstStyle/>
                    <a:p>
                      <a:r>
                        <a:rPr lang="en-US" sz="1200" dirty="0">
                          <a:solidFill>
                            <a:schemeClr val="bg1"/>
                          </a:solidFill>
                        </a:rPr>
                        <a:t>Promotes root development and energy</a:t>
                      </a:r>
                      <a:r>
                        <a:rPr lang="en-US" sz="1200" baseline="0" dirty="0">
                          <a:solidFill>
                            <a:schemeClr val="bg1"/>
                          </a:solidFill>
                        </a:rPr>
                        <a:t xml:space="preserve"> transfer.</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02"/>
                  </a:ext>
                </a:extLst>
              </a:tr>
              <a:tr h="370840">
                <a:tc>
                  <a:txBody>
                    <a:bodyPr/>
                    <a:lstStyle/>
                    <a:p>
                      <a:r>
                        <a:rPr lang="ru-RU" dirty="0">
                          <a:solidFill>
                            <a:schemeClr val="bg1"/>
                          </a:solidFill>
                        </a:rPr>
                        <a:t>3</a:t>
                      </a:r>
                    </a:p>
                  </a:txBody>
                  <a:tcPr/>
                </a:tc>
                <a:tc>
                  <a:txBody>
                    <a:bodyPr/>
                    <a:lstStyle/>
                    <a:p>
                      <a:r>
                        <a:rPr lang="en-US" dirty="0">
                          <a:solidFill>
                            <a:schemeClr val="bg1"/>
                          </a:solidFill>
                        </a:rPr>
                        <a:t>K</a:t>
                      </a:r>
                      <a:endParaRPr lang="ru-RU" dirty="0">
                        <a:solidFill>
                          <a:schemeClr val="bg1"/>
                        </a:solidFill>
                      </a:endParaRPr>
                    </a:p>
                  </a:txBody>
                  <a:tcPr/>
                </a:tc>
                <a:tc>
                  <a:txBody>
                    <a:bodyPr/>
                    <a:lstStyle/>
                    <a:p>
                      <a:r>
                        <a:rPr lang="en-US" dirty="0">
                          <a:solidFill>
                            <a:schemeClr val="bg1"/>
                          </a:solidFill>
                        </a:rPr>
                        <a:t>Potassium</a:t>
                      </a:r>
                      <a:endParaRPr lang="ru-RU" dirty="0">
                        <a:solidFill>
                          <a:schemeClr val="bg1"/>
                        </a:solidFill>
                      </a:endParaRPr>
                    </a:p>
                  </a:txBody>
                  <a:tcPr/>
                </a:tc>
                <a:tc>
                  <a:txBody>
                    <a:bodyPr/>
                    <a:lstStyle/>
                    <a:p>
                      <a:r>
                        <a:rPr lang="en-US" sz="1200" dirty="0">
                          <a:solidFill>
                            <a:schemeClr val="bg1"/>
                          </a:solidFill>
                        </a:rPr>
                        <a:t>Enhances cell water balance and plant resilience</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03"/>
                  </a:ext>
                </a:extLst>
              </a:tr>
              <a:tr h="370840">
                <a:tc gridSpan="5">
                  <a:txBody>
                    <a:bodyPr/>
                    <a:lstStyle/>
                    <a:p>
                      <a:pPr algn="ctr"/>
                      <a:r>
                        <a:rPr lang="en-US" b="1" dirty="0" err="1">
                          <a:solidFill>
                            <a:schemeClr val="bg1"/>
                          </a:solidFill>
                        </a:rPr>
                        <a:t>Meso</a:t>
                      </a:r>
                      <a:r>
                        <a:rPr lang="en-US" b="1" dirty="0">
                          <a:solidFill>
                            <a:schemeClr val="bg1"/>
                          </a:solidFill>
                        </a:rPr>
                        <a:t>-Elements:</a:t>
                      </a:r>
                      <a:endParaRPr lang="ru-RU" b="1" dirty="0">
                        <a:solidFill>
                          <a:schemeClr val="bg1"/>
                        </a:solidFill>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4"/>
                  </a:ext>
                </a:extLst>
              </a:tr>
              <a:tr h="370840">
                <a:tc>
                  <a:txBody>
                    <a:bodyPr/>
                    <a:lstStyle/>
                    <a:p>
                      <a:r>
                        <a:rPr lang="ru-RU" dirty="0">
                          <a:solidFill>
                            <a:schemeClr val="bg1"/>
                          </a:solidFill>
                        </a:rPr>
                        <a:t>1</a:t>
                      </a:r>
                    </a:p>
                  </a:txBody>
                  <a:tcPr/>
                </a:tc>
                <a:tc>
                  <a:txBody>
                    <a:bodyPr/>
                    <a:lstStyle/>
                    <a:p>
                      <a:r>
                        <a:rPr lang="en-US" dirty="0">
                          <a:solidFill>
                            <a:schemeClr val="bg1"/>
                          </a:solidFill>
                        </a:rPr>
                        <a:t>Mg</a:t>
                      </a:r>
                      <a:endParaRPr lang="ru-RU" dirty="0">
                        <a:solidFill>
                          <a:schemeClr val="bg1"/>
                        </a:solidFill>
                      </a:endParaRPr>
                    </a:p>
                  </a:txBody>
                  <a:tcPr/>
                </a:tc>
                <a:tc>
                  <a:txBody>
                    <a:bodyPr/>
                    <a:lstStyle/>
                    <a:p>
                      <a:r>
                        <a:rPr lang="en-US" dirty="0">
                          <a:solidFill>
                            <a:schemeClr val="bg1"/>
                          </a:solidFill>
                        </a:rPr>
                        <a:t>Magnesium</a:t>
                      </a:r>
                      <a:endParaRPr lang="ru-RU" dirty="0">
                        <a:solidFill>
                          <a:schemeClr val="bg1"/>
                        </a:solidFill>
                      </a:endParaRPr>
                    </a:p>
                  </a:txBody>
                  <a:tcPr/>
                </a:tc>
                <a:tc>
                  <a:txBody>
                    <a:bodyPr/>
                    <a:lstStyle/>
                    <a:p>
                      <a:r>
                        <a:rPr lang="en-US" sz="1200" dirty="0">
                          <a:solidFill>
                            <a:schemeClr val="bg1"/>
                          </a:solidFill>
                        </a:rPr>
                        <a:t>Key component of chlorophyll,</a:t>
                      </a:r>
                      <a:r>
                        <a:rPr lang="en-US" sz="1200" baseline="0" dirty="0">
                          <a:solidFill>
                            <a:schemeClr val="bg1"/>
                          </a:solidFill>
                        </a:rPr>
                        <a:t xml:space="preserve"> essential for photosynthesis.</a:t>
                      </a:r>
                      <a:endParaRPr lang="ru-RU" sz="1200" dirty="0">
                        <a:solidFill>
                          <a:schemeClr val="bg1"/>
                        </a:solidFill>
                      </a:endParaRPr>
                    </a:p>
                  </a:txBody>
                  <a:tcPr/>
                </a:tc>
                <a:tc rowSpan="3">
                  <a:txBody>
                    <a:bodyPr/>
                    <a:lstStyle/>
                    <a:p>
                      <a:pPr algn="ctr"/>
                      <a:r>
                        <a:rPr lang="en-US" b="1" dirty="0">
                          <a:solidFill>
                            <a:schemeClr val="bg1"/>
                          </a:solidFill>
                        </a:rPr>
                        <a:t>5%</a:t>
                      </a:r>
                      <a:endParaRPr lang="ru-RU" b="1" dirty="0">
                        <a:solidFill>
                          <a:schemeClr val="bg1"/>
                        </a:solidFill>
                      </a:endParaRPr>
                    </a:p>
                  </a:txBody>
                  <a:tcPr anchor="ctr"/>
                </a:tc>
                <a:extLst>
                  <a:ext uri="{0D108BD9-81ED-4DB2-BD59-A6C34878D82A}">
                    <a16:rowId xmlns:a16="http://schemas.microsoft.com/office/drawing/2014/main" val="10005"/>
                  </a:ext>
                </a:extLst>
              </a:tr>
              <a:tr h="370840">
                <a:tc>
                  <a:txBody>
                    <a:bodyPr/>
                    <a:lstStyle/>
                    <a:p>
                      <a:r>
                        <a:rPr lang="ru-RU" dirty="0">
                          <a:solidFill>
                            <a:schemeClr val="bg1"/>
                          </a:solidFill>
                        </a:rPr>
                        <a:t>2</a:t>
                      </a:r>
                    </a:p>
                  </a:txBody>
                  <a:tcPr/>
                </a:tc>
                <a:tc>
                  <a:txBody>
                    <a:bodyPr/>
                    <a:lstStyle/>
                    <a:p>
                      <a:r>
                        <a:rPr lang="en-US" dirty="0">
                          <a:solidFill>
                            <a:schemeClr val="bg1"/>
                          </a:solidFill>
                        </a:rPr>
                        <a:t>Ca</a:t>
                      </a:r>
                      <a:endParaRPr lang="ru-RU" dirty="0">
                        <a:solidFill>
                          <a:schemeClr val="bg1"/>
                        </a:solidFill>
                      </a:endParaRPr>
                    </a:p>
                  </a:txBody>
                  <a:tcPr/>
                </a:tc>
                <a:tc>
                  <a:txBody>
                    <a:bodyPr/>
                    <a:lstStyle/>
                    <a:p>
                      <a:r>
                        <a:rPr lang="en-US" dirty="0">
                          <a:solidFill>
                            <a:schemeClr val="bg1"/>
                          </a:solidFill>
                        </a:rPr>
                        <a:t>Calcium</a:t>
                      </a:r>
                      <a:endParaRPr lang="ru-RU" dirty="0">
                        <a:solidFill>
                          <a:schemeClr val="bg1"/>
                        </a:solidFill>
                      </a:endParaRPr>
                    </a:p>
                  </a:txBody>
                  <a:tcPr/>
                </a:tc>
                <a:tc>
                  <a:txBody>
                    <a:bodyPr/>
                    <a:lstStyle/>
                    <a:p>
                      <a:r>
                        <a:rPr lang="en-US" sz="1200" dirty="0">
                          <a:solidFill>
                            <a:schemeClr val="bg1"/>
                          </a:solidFill>
                        </a:rPr>
                        <a:t>Strengthens cell walls and supports cell growth.</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06"/>
                  </a:ext>
                </a:extLst>
              </a:tr>
              <a:tr h="370840">
                <a:tc>
                  <a:txBody>
                    <a:bodyPr/>
                    <a:lstStyle/>
                    <a:p>
                      <a:r>
                        <a:rPr lang="ru-RU" dirty="0">
                          <a:solidFill>
                            <a:schemeClr val="bg1"/>
                          </a:solidFill>
                        </a:rPr>
                        <a:t>3</a:t>
                      </a:r>
                    </a:p>
                  </a:txBody>
                  <a:tcPr/>
                </a:tc>
                <a:tc>
                  <a:txBody>
                    <a:bodyPr/>
                    <a:lstStyle/>
                    <a:p>
                      <a:r>
                        <a:rPr lang="en-US" dirty="0">
                          <a:solidFill>
                            <a:schemeClr val="bg1"/>
                          </a:solidFill>
                        </a:rPr>
                        <a:t>S</a:t>
                      </a:r>
                      <a:endParaRPr lang="ru-RU" dirty="0">
                        <a:solidFill>
                          <a:schemeClr val="bg1"/>
                        </a:solidFill>
                      </a:endParaRPr>
                    </a:p>
                  </a:txBody>
                  <a:tcPr/>
                </a:tc>
                <a:tc>
                  <a:txBody>
                    <a:bodyPr/>
                    <a:lstStyle/>
                    <a:p>
                      <a:r>
                        <a:rPr lang="en-US" dirty="0">
                          <a:solidFill>
                            <a:schemeClr val="bg1"/>
                          </a:solidFill>
                        </a:rPr>
                        <a:t>Sulfur</a:t>
                      </a:r>
                      <a:endParaRPr lang="ru-RU" dirty="0">
                        <a:solidFill>
                          <a:schemeClr val="bg1"/>
                        </a:solidFill>
                      </a:endParaRPr>
                    </a:p>
                  </a:txBody>
                  <a:tcPr/>
                </a:tc>
                <a:tc>
                  <a:txBody>
                    <a:bodyPr/>
                    <a:lstStyle/>
                    <a:p>
                      <a:r>
                        <a:rPr lang="en-US" sz="1200" dirty="0">
                          <a:solidFill>
                            <a:schemeClr val="bg1"/>
                          </a:solidFill>
                        </a:rPr>
                        <a:t>Necessary for protein synthesis and enzyme functions.</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07"/>
                  </a:ext>
                </a:extLst>
              </a:tr>
              <a:tr h="370840">
                <a:tc gridSpan="5">
                  <a:txBody>
                    <a:bodyPr/>
                    <a:lstStyle/>
                    <a:p>
                      <a:pPr algn="ctr"/>
                      <a:r>
                        <a:rPr lang="en-US" b="1" dirty="0">
                          <a:solidFill>
                            <a:schemeClr val="bg1"/>
                          </a:solidFill>
                        </a:rPr>
                        <a:t>Micro-Elements</a:t>
                      </a:r>
                      <a:r>
                        <a:rPr lang="en-US" dirty="0">
                          <a:solidFill>
                            <a:schemeClr val="bg1"/>
                          </a:solidFill>
                        </a:rPr>
                        <a:t>:</a:t>
                      </a:r>
                      <a:endParaRPr lang="ru-RU" dirty="0">
                        <a:solidFill>
                          <a:schemeClr val="bg1"/>
                        </a:solidFill>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8"/>
                  </a:ext>
                </a:extLst>
              </a:tr>
              <a:tr h="370840">
                <a:tc>
                  <a:txBody>
                    <a:bodyPr/>
                    <a:lstStyle/>
                    <a:p>
                      <a:r>
                        <a:rPr lang="ru-RU" dirty="0">
                          <a:solidFill>
                            <a:schemeClr val="bg1"/>
                          </a:solidFill>
                        </a:rPr>
                        <a:t>1</a:t>
                      </a:r>
                    </a:p>
                  </a:txBody>
                  <a:tcPr/>
                </a:tc>
                <a:tc>
                  <a:txBody>
                    <a:bodyPr/>
                    <a:lstStyle/>
                    <a:p>
                      <a:r>
                        <a:rPr lang="en-US" dirty="0">
                          <a:solidFill>
                            <a:schemeClr val="bg1"/>
                          </a:solidFill>
                        </a:rPr>
                        <a:t>Fe</a:t>
                      </a:r>
                      <a:endParaRPr lang="ru-RU" dirty="0">
                        <a:solidFill>
                          <a:schemeClr val="bg1"/>
                        </a:solidFill>
                      </a:endParaRPr>
                    </a:p>
                  </a:txBody>
                  <a:tcPr/>
                </a:tc>
                <a:tc>
                  <a:txBody>
                    <a:bodyPr/>
                    <a:lstStyle/>
                    <a:p>
                      <a:r>
                        <a:rPr lang="en-US" dirty="0">
                          <a:solidFill>
                            <a:schemeClr val="bg1"/>
                          </a:solidFill>
                        </a:rPr>
                        <a:t>Iron</a:t>
                      </a:r>
                      <a:endParaRPr lang="ru-RU" dirty="0">
                        <a:solidFill>
                          <a:schemeClr val="bg1"/>
                        </a:solidFill>
                      </a:endParaRPr>
                    </a:p>
                  </a:txBody>
                  <a:tcPr/>
                </a:tc>
                <a:tc>
                  <a:txBody>
                    <a:bodyPr/>
                    <a:lstStyle/>
                    <a:p>
                      <a:r>
                        <a:rPr lang="en-US" sz="1200" dirty="0">
                          <a:solidFill>
                            <a:schemeClr val="bg1"/>
                          </a:solidFill>
                        </a:rPr>
                        <a:t>Vital for chlorophyll synthesis and energy production</a:t>
                      </a:r>
                      <a:endParaRPr lang="ru-RU" sz="1200" dirty="0">
                        <a:solidFill>
                          <a:schemeClr val="bg1"/>
                        </a:solidFill>
                      </a:endParaRPr>
                    </a:p>
                  </a:txBody>
                  <a:tcPr/>
                </a:tc>
                <a:tc rowSpan="5">
                  <a:txBody>
                    <a:bodyPr/>
                    <a:lstStyle/>
                    <a:p>
                      <a:pPr algn="ctr"/>
                      <a:r>
                        <a:rPr lang="en-US" b="1" dirty="0">
                          <a:solidFill>
                            <a:schemeClr val="bg1"/>
                          </a:solidFill>
                        </a:rPr>
                        <a:t>1,5%</a:t>
                      </a:r>
                      <a:endParaRPr lang="ru-RU" b="1" dirty="0">
                        <a:solidFill>
                          <a:schemeClr val="bg1"/>
                        </a:solidFill>
                      </a:endParaRPr>
                    </a:p>
                  </a:txBody>
                  <a:tcPr anchor="ctr"/>
                </a:tc>
                <a:extLst>
                  <a:ext uri="{0D108BD9-81ED-4DB2-BD59-A6C34878D82A}">
                    <a16:rowId xmlns:a16="http://schemas.microsoft.com/office/drawing/2014/main" val="10009"/>
                  </a:ext>
                </a:extLst>
              </a:tr>
              <a:tr h="370840">
                <a:tc>
                  <a:txBody>
                    <a:bodyPr/>
                    <a:lstStyle/>
                    <a:p>
                      <a:r>
                        <a:rPr lang="ru-RU" dirty="0">
                          <a:solidFill>
                            <a:schemeClr val="bg1"/>
                          </a:solidFill>
                        </a:rPr>
                        <a:t>2</a:t>
                      </a:r>
                    </a:p>
                  </a:txBody>
                  <a:tcPr/>
                </a:tc>
                <a:tc>
                  <a:txBody>
                    <a:bodyPr/>
                    <a:lstStyle/>
                    <a:p>
                      <a:r>
                        <a:rPr lang="en-US" dirty="0">
                          <a:solidFill>
                            <a:schemeClr val="bg1"/>
                          </a:solidFill>
                        </a:rPr>
                        <a:t>B</a:t>
                      </a:r>
                      <a:endParaRPr lang="ru-RU" dirty="0">
                        <a:solidFill>
                          <a:schemeClr val="bg1"/>
                        </a:solidFill>
                      </a:endParaRPr>
                    </a:p>
                  </a:txBody>
                  <a:tcPr/>
                </a:tc>
                <a:tc>
                  <a:txBody>
                    <a:bodyPr/>
                    <a:lstStyle/>
                    <a:p>
                      <a:r>
                        <a:rPr lang="en-US" dirty="0">
                          <a:solidFill>
                            <a:schemeClr val="bg1"/>
                          </a:solidFill>
                        </a:rPr>
                        <a:t>Boron</a:t>
                      </a:r>
                      <a:endParaRPr lang="ru-RU" dirty="0">
                        <a:solidFill>
                          <a:schemeClr val="bg1"/>
                        </a:solidFill>
                      </a:endParaRPr>
                    </a:p>
                  </a:txBody>
                  <a:tcPr/>
                </a:tc>
                <a:tc>
                  <a:txBody>
                    <a:bodyPr/>
                    <a:lstStyle/>
                    <a:p>
                      <a:r>
                        <a:rPr lang="en-US" sz="1200" dirty="0">
                          <a:solidFill>
                            <a:schemeClr val="bg1"/>
                          </a:solidFill>
                        </a:rPr>
                        <a:t>Important for cell wall structure and sugar transport.</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10"/>
                  </a:ext>
                </a:extLst>
              </a:tr>
              <a:tr h="370840">
                <a:tc>
                  <a:txBody>
                    <a:bodyPr/>
                    <a:lstStyle/>
                    <a:p>
                      <a:r>
                        <a:rPr lang="ru-RU" dirty="0">
                          <a:solidFill>
                            <a:schemeClr val="bg1"/>
                          </a:solidFill>
                        </a:rPr>
                        <a:t>3</a:t>
                      </a:r>
                    </a:p>
                  </a:txBody>
                  <a:tcPr/>
                </a:tc>
                <a:tc>
                  <a:txBody>
                    <a:bodyPr/>
                    <a:lstStyle/>
                    <a:p>
                      <a:r>
                        <a:rPr lang="en-US" dirty="0">
                          <a:solidFill>
                            <a:schemeClr val="bg1"/>
                          </a:solidFill>
                        </a:rPr>
                        <a:t>Zn</a:t>
                      </a:r>
                      <a:endParaRPr lang="ru-RU" dirty="0">
                        <a:solidFill>
                          <a:schemeClr val="bg1"/>
                        </a:solidFill>
                      </a:endParaRPr>
                    </a:p>
                  </a:txBody>
                  <a:tcPr/>
                </a:tc>
                <a:tc>
                  <a:txBody>
                    <a:bodyPr/>
                    <a:lstStyle/>
                    <a:p>
                      <a:r>
                        <a:rPr lang="en-US" dirty="0">
                          <a:solidFill>
                            <a:schemeClr val="bg1"/>
                          </a:solidFill>
                        </a:rPr>
                        <a:t>Zinc</a:t>
                      </a:r>
                      <a:endParaRPr lang="ru-RU" dirty="0">
                        <a:solidFill>
                          <a:schemeClr val="bg1"/>
                        </a:solidFill>
                      </a:endParaRPr>
                    </a:p>
                  </a:txBody>
                  <a:tcPr/>
                </a:tc>
                <a:tc>
                  <a:txBody>
                    <a:bodyPr/>
                    <a:lstStyle/>
                    <a:p>
                      <a:r>
                        <a:rPr lang="en-US" sz="1200" dirty="0">
                          <a:solidFill>
                            <a:schemeClr val="bg1"/>
                          </a:solidFill>
                        </a:rPr>
                        <a:t>Supports</a:t>
                      </a:r>
                      <a:r>
                        <a:rPr lang="en-US" sz="1200" baseline="0" dirty="0">
                          <a:solidFill>
                            <a:schemeClr val="bg1"/>
                          </a:solidFill>
                        </a:rPr>
                        <a:t xml:space="preserve"> growth hormone synthesis and protein production.</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11"/>
                  </a:ext>
                </a:extLst>
              </a:tr>
              <a:tr h="370840">
                <a:tc>
                  <a:txBody>
                    <a:bodyPr/>
                    <a:lstStyle/>
                    <a:p>
                      <a:r>
                        <a:rPr lang="ru-RU" dirty="0">
                          <a:solidFill>
                            <a:schemeClr val="bg1"/>
                          </a:solidFill>
                        </a:rPr>
                        <a:t>4</a:t>
                      </a:r>
                    </a:p>
                  </a:txBody>
                  <a:tcPr/>
                </a:tc>
                <a:tc>
                  <a:txBody>
                    <a:bodyPr/>
                    <a:lstStyle/>
                    <a:p>
                      <a:r>
                        <a:rPr lang="en-US" dirty="0" err="1">
                          <a:solidFill>
                            <a:schemeClr val="bg1"/>
                          </a:solidFill>
                        </a:rPr>
                        <a:t>Mn</a:t>
                      </a:r>
                      <a:endParaRPr lang="ru-RU" dirty="0">
                        <a:solidFill>
                          <a:schemeClr val="bg1"/>
                        </a:solidFill>
                      </a:endParaRPr>
                    </a:p>
                  </a:txBody>
                  <a:tcPr/>
                </a:tc>
                <a:tc>
                  <a:txBody>
                    <a:bodyPr/>
                    <a:lstStyle/>
                    <a:p>
                      <a:r>
                        <a:rPr lang="en-US" dirty="0">
                          <a:solidFill>
                            <a:schemeClr val="bg1"/>
                          </a:solidFill>
                        </a:rPr>
                        <a:t>Manganese</a:t>
                      </a:r>
                      <a:endParaRPr lang="ru-RU" dirty="0">
                        <a:solidFill>
                          <a:schemeClr val="bg1"/>
                        </a:solidFill>
                      </a:endParaRPr>
                    </a:p>
                  </a:txBody>
                  <a:tcPr/>
                </a:tc>
                <a:tc>
                  <a:txBody>
                    <a:bodyPr/>
                    <a:lstStyle/>
                    <a:p>
                      <a:r>
                        <a:rPr lang="en-US" sz="1200" dirty="0">
                          <a:solidFill>
                            <a:schemeClr val="bg1"/>
                          </a:solidFill>
                        </a:rPr>
                        <a:t>Plays a role in enzyme activity and photosynthesis.</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12"/>
                  </a:ext>
                </a:extLst>
              </a:tr>
              <a:tr h="370840">
                <a:tc>
                  <a:txBody>
                    <a:bodyPr/>
                    <a:lstStyle/>
                    <a:p>
                      <a:r>
                        <a:rPr lang="ru-RU" dirty="0">
                          <a:solidFill>
                            <a:schemeClr val="bg1"/>
                          </a:solidFill>
                        </a:rPr>
                        <a:t>5</a:t>
                      </a:r>
                    </a:p>
                  </a:txBody>
                  <a:tcPr/>
                </a:tc>
                <a:tc>
                  <a:txBody>
                    <a:bodyPr/>
                    <a:lstStyle/>
                    <a:p>
                      <a:r>
                        <a:rPr lang="en-US" dirty="0">
                          <a:solidFill>
                            <a:schemeClr val="bg1"/>
                          </a:solidFill>
                        </a:rPr>
                        <a:t>Cu</a:t>
                      </a:r>
                      <a:endParaRPr lang="ru-RU" dirty="0">
                        <a:solidFill>
                          <a:schemeClr val="bg1"/>
                        </a:solidFill>
                      </a:endParaRPr>
                    </a:p>
                  </a:txBody>
                  <a:tcPr/>
                </a:tc>
                <a:tc>
                  <a:txBody>
                    <a:bodyPr/>
                    <a:lstStyle/>
                    <a:p>
                      <a:r>
                        <a:rPr lang="en-US" dirty="0">
                          <a:solidFill>
                            <a:schemeClr val="bg1"/>
                          </a:solidFill>
                        </a:rPr>
                        <a:t>Copper</a:t>
                      </a:r>
                      <a:endParaRPr lang="ru-RU" dirty="0">
                        <a:solidFill>
                          <a:schemeClr val="bg1"/>
                        </a:solidFill>
                      </a:endParaRPr>
                    </a:p>
                  </a:txBody>
                  <a:tcPr/>
                </a:tc>
                <a:tc>
                  <a:txBody>
                    <a:bodyPr/>
                    <a:lstStyle/>
                    <a:p>
                      <a:r>
                        <a:rPr lang="en-US" sz="1200" dirty="0">
                          <a:solidFill>
                            <a:schemeClr val="bg1"/>
                          </a:solidFill>
                        </a:rPr>
                        <a:t>Involved in photosynthesis and enzyme reactions</a:t>
                      </a:r>
                      <a:endParaRPr lang="ru-RU" sz="1200" dirty="0">
                        <a:solidFill>
                          <a:schemeClr val="bg1"/>
                        </a:solidFill>
                      </a:endParaRPr>
                    </a:p>
                  </a:txBody>
                  <a:tcPr/>
                </a:tc>
                <a:tc vMerge="1">
                  <a:txBody>
                    <a:bodyPr/>
                    <a:lstStyle/>
                    <a:p>
                      <a:endParaRPr lang="ru-RU"/>
                    </a:p>
                  </a:txBody>
                  <a:tcPr/>
                </a:tc>
                <a:extLst>
                  <a:ext uri="{0D108BD9-81ED-4DB2-BD59-A6C34878D82A}">
                    <a16:rowId xmlns:a16="http://schemas.microsoft.com/office/drawing/2014/main" val="10013"/>
                  </a:ext>
                </a:extLst>
              </a:tr>
              <a:tr h="370840">
                <a:tc gridSpan="5">
                  <a:txBody>
                    <a:bodyPr/>
                    <a:lstStyle/>
                    <a:p>
                      <a:pPr algn="ctr"/>
                      <a:r>
                        <a:rPr lang="en-US" b="1" dirty="0">
                          <a:solidFill>
                            <a:schemeClr val="bg1"/>
                          </a:solidFill>
                        </a:rPr>
                        <a:t>Filler Materia:</a:t>
                      </a:r>
                      <a:endParaRPr lang="ru-RU" b="1" dirty="0">
                        <a:solidFill>
                          <a:schemeClr val="bg1"/>
                        </a:solidFill>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14"/>
                  </a:ext>
                </a:extLst>
              </a:tr>
              <a:tr h="370840">
                <a:tc>
                  <a:txBody>
                    <a:bodyPr/>
                    <a:lstStyle/>
                    <a:p>
                      <a:r>
                        <a:rPr lang="ru-RU" dirty="0">
                          <a:solidFill>
                            <a:schemeClr val="bg1"/>
                          </a:solidFill>
                        </a:rPr>
                        <a:t>6</a:t>
                      </a:r>
                    </a:p>
                  </a:txBody>
                  <a:tcPr/>
                </a:tc>
                <a:tc>
                  <a:txBody>
                    <a:bodyPr/>
                    <a:lstStyle/>
                    <a:p>
                      <a:endParaRPr lang="ru-RU"/>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Bentonite</a:t>
                      </a:r>
                      <a:endParaRPr lang="ru-RU" dirty="0">
                        <a:solidFill>
                          <a:schemeClr val="bg1"/>
                        </a:solidFill>
                      </a:endParaRPr>
                    </a:p>
                  </a:txBody>
                  <a:tcPr/>
                </a:tc>
                <a:tc>
                  <a:txBody>
                    <a:bodyPr/>
                    <a:lstStyle/>
                    <a:p>
                      <a:r>
                        <a:rPr lang="en-US" sz="1200" dirty="0">
                          <a:solidFill>
                            <a:schemeClr val="bg1"/>
                          </a:solidFill>
                        </a:rPr>
                        <a:t>Improves soil structure increases water retention capacity,</a:t>
                      </a:r>
                      <a:r>
                        <a:rPr lang="en-US" sz="1200" baseline="0" dirty="0">
                          <a:solidFill>
                            <a:schemeClr val="bg1"/>
                          </a:solidFill>
                        </a:rPr>
                        <a:t xml:space="preserve"> and act as a carrier in fertilizers.</a:t>
                      </a:r>
                      <a:endParaRPr lang="ru-RU" sz="1200" dirty="0">
                        <a:solidFill>
                          <a:schemeClr val="bg1"/>
                        </a:solidFill>
                      </a:endParaRPr>
                    </a:p>
                  </a:txBody>
                  <a:tcPr/>
                </a:tc>
                <a:tc>
                  <a:txBody>
                    <a:bodyPr/>
                    <a:lstStyle/>
                    <a:p>
                      <a:pPr algn="ctr"/>
                      <a:r>
                        <a:rPr lang="en-US" b="1" dirty="0">
                          <a:solidFill>
                            <a:schemeClr val="bg1"/>
                          </a:solidFill>
                        </a:rPr>
                        <a:t>45%</a:t>
                      </a:r>
                      <a:endParaRPr lang="ru-RU" b="1" dirty="0">
                        <a:solidFill>
                          <a:schemeClr val="bg1"/>
                        </a:solidFill>
                      </a:endParaRPr>
                    </a:p>
                  </a:txBody>
                  <a:tcPr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712522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t="27721" b="19218"/>
          <a:stretch/>
        </p:blipFill>
        <p:spPr>
          <a:xfrm>
            <a:off x="-1" y="-4"/>
            <a:ext cx="12191999" cy="3396344"/>
          </a:xfrm>
        </p:spPr>
      </p:pic>
      <p:sp>
        <p:nvSpPr>
          <p:cNvPr id="5" name="Прямоугольник 4"/>
          <p:cNvSpPr/>
          <p:nvPr/>
        </p:nvSpPr>
        <p:spPr>
          <a:xfrm>
            <a:off x="108856" y="3494314"/>
            <a:ext cx="11963401" cy="321128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Melek Global LLC</a:t>
            </a:r>
            <a:br>
              <a:rPr lang="en-US" sz="2400" dirty="0"/>
            </a:br>
            <a:r>
              <a:rPr lang="en-US" sz="2400" dirty="0"/>
              <a:t>Tbilisi, Georgia</a:t>
            </a:r>
            <a:endParaRPr lang="en-US" sz="2400" dirty="0"/>
          </a:p>
          <a:p>
            <a:r>
              <a:rPr lang="en-US" sz="2400" dirty="0"/>
              <a:t>Mobile / WhatsApp:</a:t>
            </a:r>
            <a:r>
              <a:rPr lang="en-US" sz="2400" dirty="0"/>
              <a:t xml:space="preserve"> +995 579 121 987</a:t>
            </a:r>
            <a:br>
              <a:rPr lang="en-US" sz="2400" dirty="0"/>
            </a:br>
            <a:r>
              <a:rPr lang="en-US" sz="2400" dirty="0"/>
              <a:t>Email: info24melekglobal@gmail.com</a:t>
            </a:r>
            <a:endParaRPr lang="en-US" sz="2400" dirty="0"/>
          </a:p>
        </p:txBody>
      </p:sp>
      <p:sp>
        <p:nvSpPr>
          <p:cNvPr id="6" name="Прямоугольник 5"/>
          <p:cNvSpPr/>
          <p:nvPr/>
        </p:nvSpPr>
        <p:spPr>
          <a:xfrm>
            <a:off x="-1" y="0"/>
            <a:ext cx="12192001" cy="3396340"/>
          </a:xfrm>
          <a:prstGeom prst="rect">
            <a:avLst/>
          </a:prstGeom>
          <a:solidFill>
            <a:schemeClr val="accent6">
              <a:lumMod val="50000"/>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6">
                  <a:lumMod val="60000"/>
                  <a:lumOff val="40000"/>
                </a:schemeClr>
              </a:solidFill>
            </a:endParaRPr>
          </a:p>
        </p:txBody>
      </p:sp>
    </p:spTree>
    <p:extLst>
      <p:ext uri="{BB962C8B-B14F-4D97-AF65-F5344CB8AC3E}">
        <p14:creationId xmlns:p14="http://schemas.microsoft.com/office/powerpoint/2010/main" val="1293104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36101-2"/>
          <p:cNvPicPr>
            <a:picLocks noChangeAspect="1" noChangeArrowheads="1"/>
          </p:cNvPicPr>
          <p:nvPr/>
        </p:nvPicPr>
        <p:blipFill rotWithShape="1">
          <a:blip r:embed="rId2">
            <a:extLst>
              <a:ext uri="{28A0092B-C50C-407E-A947-70E740481C1C}">
                <a14:useLocalDpi xmlns:a14="http://schemas.microsoft.com/office/drawing/2010/main" val="0"/>
              </a:ext>
            </a:extLst>
          </a:blip>
          <a:srcRect t="16086" b="24348"/>
          <a:stretch/>
        </p:blipFill>
        <p:spPr bwMode="auto">
          <a:xfrm>
            <a:off x="0" y="0"/>
            <a:ext cx="12192000" cy="4145280"/>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0" y="0"/>
            <a:ext cx="12192000" cy="4343400"/>
          </a:xfrm>
          <a:prstGeom prst="rect">
            <a:avLst/>
          </a:prstGeom>
          <a:solidFill>
            <a:schemeClr val="bg2">
              <a:lumMod val="1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 name="Заголовок 1"/>
          <p:cNvSpPr>
            <a:spLocks noGrp="1"/>
          </p:cNvSpPr>
          <p:nvPr>
            <p:ph type="title"/>
          </p:nvPr>
        </p:nvSpPr>
        <p:spPr>
          <a:xfrm>
            <a:off x="838200" y="258792"/>
            <a:ext cx="10515600" cy="733248"/>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What is NPK</a:t>
            </a:r>
            <a:endParaRPr lang="ru-RU" b="1" dirty="0">
              <a:solidFill>
                <a:schemeClr val="bg1"/>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5913120"/>
            <a:ext cx="10515600" cy="806859"/>
          </a:xfrm>
        </p:spPr>
        <p:txBody>
          <a:bodyPr>
            <a:normAutofit/>
          </a:bodyPr>
          <a:lstStyle/>
          <a:p>
            <a:pPr algn="ctr"/>
            <a:r>
              <a:rPr lang="en-US" sz="2000" b="1" dirty="0">
                <a:solidFill>
                  <a:schemeClr val="accent6">
                    <a:lumMod val="50000"/>
                  </a:schemeClr>
                </a:solidFill>
              </a:rPr>
              <a:t>Together, these three nutrients form the foundation of balanced plant nutrition, leading to increased yield, better quality crops, and sustainable agricultural practices.</a:t>
            </a:r>
            <a:endParaRPr lang="ru-RU" sz="2000" b="1" dirty="0">
              <a:solidFill>
                <a:schemeClr val="accent6">
                  <a:lumMod val="50000"/>
                </a:schemeClr>
              </a:solidFill>
            </a:endParaRPr>
          </a:p>
        </p:txBody>
      </p:sp>
      <p:sp>
        <p:nvSpPr>
          <p:cNvPr id="4" name="Прямоугольник 3"/>
          <p:cNvSpPr/>
          <p:nvPr/>
        </p:nvSpPr>
        <p:spPr>
          <a:xfrm>
            <a:off x="552092" y="992039"/>
            <a:ext cx="3683479" cy="47359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Nitrogen (N):</a:t>
            </a:r>
          </a:p>
          <a:p>
            <a:pPr algn="ctr"/>
            <a:r>
              <a:rPr lang="en-US" sz="2000" dirty="0"/>
              <a:t>is responsible for promoting vigorous growth, particularly in the green, leafy parts of the plant. It is the key nutrient that drives photosynthesis, the process by which plants convert sunlight into energy.</a:t>
            </a:r>
          </a:p>
        </p:txBody>
      </p:sp>
      <p:sp>
        <p:nvSpPr>
          <p:cNvPr id="5" name="Прямоугольник 4"/>
          <p:cNvSpPr/>
          <p:nvPr/>
        </p:nvSpPr>
        <p:spPr>
          <a:xfrm>
            <a:off x="4347715" y="992039"/>
            <a:ext cx="3683479" cy="47359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Phosphorus (P):</a:t>
            </a:r>
          </a:p>
          <a:p>
            <a:pPr algn="ctr"/>
            <a:r>
              <a:rPr lang="en-US" sz="2000" dirty="0"/>
              <a:t>is essential for the development of strong roots, aiding in energy storage and transfer within the plant. It plays a critical role during the flowering and fruiting stages, ensuring a healthy reproductive process.</a:t>
            </a:r>
            <a:endParaRPr lang="ru-RU" sz="2000" dirty="0"/>
          </a:p>
        </p:txBody>
      </p:sp>
      <p:sp>
        <p:nvSpPr>
          <p:cNvPr id="6" name="Прямоугольник 5"/>
          <p:cNvSpPr/>
          <p:nvPr/>
        </p:nvSpPr>
        <p:spPr>
          <a:xfrm>
            <a:off x="8143338" y="992039"/>
            <a:ext cx="3683479" cy="4735901"/>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Potassium (K):</a:t>
            </a:r>
          </a:p>
          <a:p>
            <a:pPr algn="ctr"/>
            <a:r>
              <a:rPr lang="en-US" dirty="0"/>
              <a:t xml:space="preserve"> </a:t>
            </a:r>
            <a:r>
              <a:rPr lang="en-US" sz="2000" dirty="0"/>
              <a:t xml:space="preserve">on the other hand, contributes to the plant’s overall strength and resilience, enhancing its ability to resist diseases, regulate water uptake, and improve drought tolerance. </a:t>
            </a:r>
            <a:endParaRPr lang="ru-RU" sz="2000" dirty="0"/>
          </a:p>
        </p:txBody>
      </p:sp>
    </p:spTree>
    <p:extLst>
      <p:ext uri="{BB962C8B-B14F-4D97-AF65-F5344CB8AC3E}">
        <p14:creationId xmlns:p14="http://schemas.microsoft.com/office/powerpoint/2010/main" val="341357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63881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520700" y="365125"/>
            <a:ext cx="3606800" cy="5811838"/>
          </a:xfrm>
        </p:spPr>
        <p:txBody>
          <a:bodyPr>
            <a:noAutofit/>
          </a:bodyPr>
          <a:lstStyle/>
          <a:p>
            <a:pPr algn="ctr"/>
            <a:r>
              <a:rPr lang="en-US" sz="1500" b="1" dirty="0">
                <a:solidFill>
                  <a:schemeClr val="bg1"/>
                </a:solidFill>
              </a:rPr>
              <a:t>Plants Grown with NPK Fertilizer</a:t>
            </a:r>
            <a:br>
              <a:rPr lang="ru-RU" sz="1500" b="1" dirty="0">
                <a:solidFill>
                  <a:schemeClr val="bg1"/>
                </a:solidFill>
              </a:rPr>
            </a:br>
            <a:r>
              <a:rPr lang="en-US" sz="1500" b="1" dirty="0">
                <a:solidFill>
                  <a:schemeClr val="bg1"/>
                </a:solidFill>
              </a:rPr>
              <a:t> </a:t>
            </a:r>
            <a:br>
              <a:rPr lang="ru-RU" sz="1500" b="1" dirty="0">
                <a:solidFill>
                  <a:schemeClr val="bg1"/>
                </a:solidFill>
              </a:rPr>
            </a:br>
            <a:r>
              <a:rPr lang="en-US" sz="1500" b="1" dirty="0">
                <a:solidFill>
                  <a:schemeClr val="bg1"/>
                </a:solidFill>
              </a:rPr>
              <a:t>Plants that receive NPK fertilizer get a balanced supply of the essential nutrients they need for growth and development: Nitrogen, Phosphorus, and Potassium. These plants exhibit the following characteristics:</a:t>
            </a:r>
            <a:br>
              <a:rPr lang="ru-RU" sz="1500" b="1" dirty="0">
                <a:solidFill>
                  <a:schemeClr val="bg1"/>
                </a:solidFill>
              </a:rPr>
            </a:br>
            <a:r>
              <a:rPr lang="en-US" sz="1500" b="1" dirty="0">
                <a:solidFill>
                  <a:schemeClr val="bg1"/>
                </a:solidFill>
              </a:rPr>
              <a:t> </a:t>
            </a:r>
            <a:br>
              <a:rPr lang="ru-RU" sz="1500" b="1" dirty="0">
                <a:solidFill>
                  <a:schemeClr val="bg1"/>
                </a:solidFill>
              </a:rPr>
            </a:br>
            <a:r>
              <a:rPr lang="en-US" sz="1600" b="1" dirty="0">
                <a:solidFill>
                  <a:schemeClr val="bg1"/>
                </a:solidFill>
              </a:rPr>
              <a:t>Faster Growth</a:t>
            </a:r>
            <a:r>
              <a:rPr lang="en-US" sz="1500" b="1" dirty="0">
                <a:solidFill>
                  <a:schemeClr val="bg1"/>
                </a:solidFill>
              </a:rPr>
              <a:t>: Nitrogen speeds up the growth of the plant's green leaves, contributing to a stronger and healthier plant.</a:t>
            </a:r>
            <a:br>
              <a:rPr lang="ru-RU" sz="1500" b="1" dirty="0">
                <a:solidFill>
                  <a:schemeClr val="bg1"/>
                </a:solidFill>
              </a:rPr>
            </a:br>
            <a:r>
              <a:rPr lang="en-US" sz="1500" b="1" dirty="0">
                <a:solidFill>
                  <a:schemeClr val="bg1"/>
                </a:solidFill>
              </a:rPr>
              <a:t> </a:t>
            </a:r>
            <a:br>
              <a:rPr lang="ru-RU" sz="1500" b="1" dirty="0">
                <a:solidFill>
                  <a:schemeClr val="bg1"/>
                </a:solidFill>
              </a:rPr>
            </a:br>
            <a:r>
              <a:rPr lang="en-US" sz="1600" b="1" dirty="0">
                <a:solidFill>
                  <a:schemeClr val="bg1"/>
                </a:solidFill>
              </a:rPr>
              <a:t>Stronger Roots</a:t>
            </a:r>
            <a:r>
              <a:rPr lang="en-US" sz="1500" b="1" dirty="0">
                <a:solidFill>
                  <a:schemeClr val="bg1"/>
                </a:solidFill>
              </a:rPr>
              <a:t>: Phosphorus promotes deeper and stronger root development, helping the plant anchor more firmly in the soil and absorb nutrients more effectively.</a:t>
            </a:r>
            <a:br>
              <a:rPr lang="ru-RU" sz="1500" b="1" dirty="0">
                <a:solidFill>
                  <a:schemeClr val="bg1"/>
                </a:solidFill>
              </a:rPr>
            </a:br>
            <a:r>
              <a:rPr lang="en-US" sz="1500" b="1" dirty="0">
                <a:solidFill>
                  <a:schemeClr val="bg1"/>
                </a:solidFill>
              </a:rPr>
              <a:t> </a:t>
            </a:r>
            <a:br>
              <a:rPr lang="ru-RU" sz="1500" b="1" dirty="0">
                <a:solidFill>
                  <a:schemeClr val="bg1"/>
                </a:solidFill>
              </a:rPr>
            </a:br>
            <a:r>
              <a:rPr lang="en-US" sz="1600" b="1" dirty="0">
                <a:solidFill>
                  <a:schemeClr val="bg1"/>
                </a:solidFill>
              </a:rPr>
              <a:t>Higher Quality Produce</a:t>
            </a:r>
            <a:r>
              <a:rPr lang="en-US" sz="1500" b="1" dirty="0">
                <a:solidFill>
                  <a:schemeClr val="bg1"/>
                </a:solidFill>
              </a:rPr>
              <a:t>: Potassium increases plants' resistance to diseases and improves the quality and quantity of fruits, vegetables, or grains.</a:t>
            </a:r>
            <a:br>
              <a:rPr lang="ru-RU" sz="1500" b="1" dirty="0">
                <a:solidFill>
                  <a:schemeClr val="bg1"/>
                </a:solidFill>
              </a:rPr>
            </a:br>
            <a:r>
              <a:rPr lang="en-US" sz="1500" b="1" dirty="0">
                <a:solidFill>
                  <a:schemeClr val="bg1"/>
                </a:solidFill>
              </a:rPr>
              <a:t> </a:t>
            </a:r>
            <a:br>
              <a:rPr lang="ru-RU" sz="1500" b="1" dirty="0">
                <a:solidFill>
                  <a:schemeClr val="bg1"/>
                </a:solidFill>
              </a:rPr>
            </a:br>
            <a:r>
              <a:rPr lang="en-US" sz="1600" b="1" dirty="0">
                <a:solidFill>
                  <a:schemeClr val="bg1"/>
                </a:solidFill>
              </a:rPr>
              <a:t>Higher Yields</a:t>
            </a:r>
            <a:r>
              <a:rPr lang="en-US" sz="1500" b="1" dirty="0">
                <a:solidFill>
                  <a:schemeClr val="bg1"/>
                </a:solidFill>
              </a:rPr>
              <a:t>: Plants that receive balanced nutrients generally produce higher yields and better-quality crops.</a:t>
            </a:r>
            <a:br>
              <a:rPr lang="ru-RU" sz="1500" b="1" dirty="0">
                <a:solidFill>
                  <a:schemeClr val="bg1"/>
                </a:solidFill>
              </a:rPr>
            </a:br>
            <a:endParaRPr lang="ru-RU" sz="1500" b="1" dirty="0">
              <a:solidFill>
                <a:schemeClr val="bg1"/>
              </a:solidFill>
            </a:endParaRPr>
          </a:p>
        </p:txBody>
      </p:sp>
      <p:sp>
        <p:nvSpPr>
          <p:cNvPr id="8" name="Объект 7"/>
          <p:cNvSpPr>
            <a:spLocks noGrp="1"/>
          </p:cNvSpPr>
          <p:nvPr>
            <p:ph idx="1"/>
          </p:nvPr>
        </p:nvSpPr>
        <p:spPr>
          <a:xfrm>
            <a:off x="8295640" y="365125"/>
            <a:ext cx="3606800" cy="6038490"/>
          </a:xfrm>
        </p:spPr>
        <p:txBody>
          <a:bodyPr>
            <a:noAutofit/>
          </a:bodyPr>
          <a:lstStyle/>
          <a:p>
            <a:r>
              <a:rPr lang="en-US" sz="1400" b="1" dirty="0">
                <a:solidFill>
                  <a:srgbClr val="385723"/>
                </a:solidFill>
              </a:rPr>
              <a:t>Plants Grown Without NPK Fertilizer</a:t>
            </a:r>
            <a:endParaRPr lang="ru-RU" sz="1400" b="1" dirty="0">
              <a:solidFill>
                <a:srgbClr val="385723"/>
              </a:solidFill>
            </a:endParaRPr>
          </a:p>
          <a:p>
            <a:r>
              <a:rPr lang="en-US" sz="1400" b="1" dirty="0">
                <a:solidFill>
                  <a:srgbClr val="385723"/>
                </a:solidFill>
              </a:rPr>
              <a:t>Plants that do not receive NPK fertilizer experience an imbalance in the essential nutrients they need for growth and development: Nitrogen, Phosphorus, and Potassium. These plants typically exhibit the following characteristics:</a:t>
            </a:r>
            <a:endParaRPr lang="ru-RU" sz="1400" b="1" dirty="0">
              <a:solidFill>
                <a:srgbClr val="385723"/>
              </a:solidFill>
            </a:endParaRPr>
          </a:p>
          <a:p>
            <a:r>
              <a:rPr lang="en-US" sz="1600" b="1" dirty="0">
                <a:solidFill>
                  <a:srgbClr val="385723"/>
                </a:solidFill>
              </a:rPr>
              <a:t>Slower Growth</a:t>
            </a:r>
            <a:r>
              <a:rPr lang="en-US" sz="1400" b="1" dirty="0">
                <a:solidFill>
                  <a:srgbClr val="385723"/>
                </a:solidFill>
              </a:rPr>
              <a:t>: Without sufficient nitrogen, the growth of the plant’s green leaves is stunted, leading to weaker and less healthy plants.</a:t>
            </a:r>
            <a:endParaRPr lang="ru-RU" sz="1400" b="1" dirty="0">
              <a:solidFill>
                <a:srgbClr val="385723"/>
              </a:solidFill>
            </a:endParaRPr>
          </a:p>
          <a:p>
            <a:r>
              <a:rPr lang="en-US" sz="1600" b="1" dirty="0">
                <a:solidFill>
                  <a:srgbClr val="385723"/>
                </a:solidFill>
              </a:rPr>
              <a:t>Weaker Roots</a:t>
            </a:r>
            <a:r>
              <a:rPr lang="en-US" sz="1400" b="1" dirty="0">
                <a:solidFill>
                  <a:srgbClr val="385723"/>
                </a:solidFill>
              </a:rPr>
              <a:t>: A lack of phosphorus results in poor root development, preventing the plant from establishing a strong anchor in the soil and reducing its ability to absorb nutrients effectively.</a:t>
            </a:r>
            <a:endParaRPr lang="ru-RU" sz="1400" b="1" dirty="0">
              <a:solidFill>
                <a:srgbClr val="385723"/>
              </a:solidFill>
            </a:endParaRPr>
          </a:p>
          <a:p>
            <a:r>
              <a:rPr lang="en-US" sz="1600" b="1" dirty="0">
                <a:solidFill>
                  <a:srgbClr val="385723"/>
                </a:solidFill>
              </a:rPr>
              <a:t>Lower Quality Produce</a:t>
            </a:r>
            <a:r>
              <a:rPr lang="en-US" sz="1400" b="1" dirty="0">
                <a:solidFill>
                  <a:srgbClr val="385723"/>
                </a:solidFill>
              </a:rPr>
              <a:t>: Without adequate potassium, plants are more vulnerable to diseases and the quality and quantity of fruits, vegetables, or grains they produce are significantly lower.</a:t>
            </a:r>
            <a:endParaRPr lang="ru-RU" sz="1400" b="1" dirty="0">
              <a:solidFill>
                <a:srgbClr val="385723"/>
              </a:solidFill>
            </a:endParaRPr>
          </a:p>
          <a:p>
            <a:r>
              <a:rPr lang="en-US" sz="1600" b="1" dirty="0">
                <a:solidFill>
                  <a:srgbClr val="385723"/>
                </a:solidFill>
              </a:rPr>
              <a:t>Lower Yields</a:t>
            </a:r>
            <a:r>
              <a:rPr lang="en-US" sz="1400" b="1" dirty="0">
                <a:solidFill>
                  <a:srgbClr val="385723"/>
                </a:solidFill>
              </a:rPr>
              <a:t>: Plants deprived of balanced nutrients generally produce smaller yields and lower-quality crops, which can affect overall production and sustainability.</a:t>
            </a:r>
            <a:endParaRPr lang="ru-RU" sz="1400" b="1" dirty="0">
              <a:solidFill>
                <a:srgbClr val="385723"/>
              </a:solidFill>
            </a:endParaRPr>
          </a:p>
        </p:txBody>
      </p:sp>
      <p:pic>
        <p:nvPicPr>
          <p:cNvPr id="9" name="Объект 6"/>
          <p:cNvPicPr>
            <a:picLocks noChangeAspect="1"/>
          </p:cNvPicPr>
          <p:nvPr/>
        </p:nvPicPr>
        <p:blipFill rotWithShape="1">
          <a:blip r:embed="rId2" cstate="print">
            <a:extLst>
              <a:ext uri="{28A0092B-C50C-407E-A947-70E740481C1C}">
                <a14:useLocalDpi xmlns:a14="http://schemas.microsoft.com/office/drawing/2010/main" val="0"/>
              </a:ext>
            </a:extLst>
          </a:blip>
          <a:srcRect l="16241" r="20074"/>
          <a:stretch/>
        </p:blipFill>
        <p:spPr>
          <a:xfrm>
            <a:off x="4312920" y="2583180"/>
            <a:ext cx="3797300" cy="4076700"/>
          </a:xfrm>
          <a:prstGeom prst="rect">
            <a:avLst/>
          </a:prstGeom>
        </p:spPr>
      </p:pic>
      <p:sp>
        <p:nvSpPr>
          <p:cNvPr id="6" name="Прямоугольник 5"/>
          <p:cNvSpPr/>
          <p:nvPr/>
        </p:nvSpPr>
        <p:spPr>
          <a:xfrm>
            <a:off x="12087860" y="0"/>
            <a:ext cx="10414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5219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15744" cy="6858000"/>
          </a:xfrm>
          <a:prstGeom prst="rect">
            <a:avLst/>
          </a:prstGeom>
        </p:spPr>
      </p:pic>
      <p:sp>
        <p:nvSpPr>
          <p:cNvPr id="7" name="Прямоугольник 6"/>
          <p:cNvSpPr/>
          <p:nvPr/>
        </p:nvSpPr>
        <p:spPr>
          <a:xfrm>
            <a:off x="0" y="0"/>
            <a:ext cx="12192000" cy="6858000"/>
          </a:xfrm>
          <a:prstGeom prst="rect">
            <a:avLst/>
          </a:prstGeom>
          <a:solidFill>
            <a:schemeClr val="bg2">
              <a:lumMod val="1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 name="Заголовок 1"/>
          <p:cNvSpPr>
            <a:spLocks noGrp="1"/>
          </p:cNvSpPr>
          <p:nvPr>
            <p:ph type="title"/>
          </p:nvPr>
        </p:nvSpPr>
        <p:spPr/>
        <p:txBody>
          <a:bodyPr>
            <a:normAutofit/>
          </a:bodyPr>
          <a:lstStyle/>
          <a:p>
            <a:pPr algn="ctr"/>
            <a:r>
              <a:rPr lang="en-US" sz="4000" b="1" dirty="0">
                <a:solidFill>
                  <a:schemeClr val="bg1"/>
                </a:solidFill>
                <a:latin typeface="Arial" panose="020B0604020202020204" pitchFamily="34" charset="0"/>
                <a:cs typeface="Arial" panose="020B0604020202020204" pitchFamily="34" charset="0"/>
              </a:rPr>
              <a:t>HERE ARE THE PRODUCT NAMES</a:t>
            </a:r>
            <a:endParaRPr lang="ru-RU" sz="4000" b="1" dirty="0">
              <a:solidFill>
                <a:schemeClr val="bg1"/>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77098067"/>
              </p:ext>
            </p:extLst>
          </p:nvPr>
        </p:nvGraphicFramePr>
        <p:xfrm>
          <a:off x="838200" y="1825625"/>
          <a:ext cx="10515600" cy="4079240"/>
        </p:xfrm>
        <a:graphic>
          <a:graphicData uri="http://schemas.openxmlformats.org/drawingml/2006/table">
            <a:tbl>
              <a:tblPr firstRow="1" bandRow="1">
                <a:tableStyleId>{08FB837D-C827-4EFA-A057-4D05807E0F7C}</a:tableStyleId>
              </a:tblPr>
              <a:tblGrid>
                <a:gridCol w="483524">
                  <a:extLst>
                    <a:ext uri="{9D8B030D-6E8A-4147-A177-3AD203B41FA5}">
                      <a16:colId xmlns:a16="http://schemas.microsoft.com/office/drawing/2014/main" val="20000"/>
                    </a:ext>
                  </a:extLst>
                </a:gridCol>
                <a:gridCol w="1878676">
                  <a:extLst>
                    <a:ext uri="{9D8B030D-6E8A-4147-A177-3AD203B41FA5}">
                      <a16:colId xmlns:a16="http://schemas.microsoft.com/office/drawing/2014/main" val="20001"/>
                    </a:ext>
                  </a:extLst>
                </a:gridCol>
                <a:gridCol w="8153400">
                  <a:extLst>
                    <a:ext uri="{9D8B030D-6E8A-4147-A177-3AD203B41FA5}">
                      <a16:colId xmlns:a16="http://schemas.microsoft.com/office/drawing/2014/main" val="20002"/>
                    </a:ext>
                  </a:extLst>
                </a:gridCol>
              </a:tblGrid>
              <a:tr h="370840">
                <a:tc>
                  <a:txBody>
                    <a:bodyPr/>
                    <a:lstStyle/>
                    <a:p>
                      <a:r>
                        <a:rPr lang="en-US" dirty="0"/>
                        <a:t>1</a:t>
                      </a:r>
                      <a:endParaRPr lang="ru-RU" dirty="0"/>
                    </a:p>
                  </a:txBody>
                  <a:tcPr/>
                </a:tc>
                <a:tc>
                  <a:txBody>
                    <a:bodyPr/>
                    <a:lstStyle/>
                    <a:p>
                      <a:r>
                        <a:rPr lang="en-US" dirty="0"/>
                        <a:t>NP 20.20</a:t>
                      </a:r>
                      <a:endParaRPr lang="ru-RU" dirty="0"/>
                    </a:p>
                  </a:txBody>
                  <a:tcPr/>
                </a:tc>
                <a:tc>
                  <a:txBody>
                    <a:bodyPr/>
                    <a:lstStyle/>
                    <a:p>
                      <a:r>
                        <a:rPr lang="en-US" dirty="0">
                          <a:solidFill>
                            <a:schemeClr val="bg1"/>
                          </a:solidFill>
                        </a:rPr>
                        <a:t>Nitrogen</a:t>
                      </a:r>
                      <a:r>
                        <a:rPr lang="en-US" baseline="0" dirty="0">
                          <a:solidFill>
                            <a:schemeClr val="bg1"/>
                          </a:solidFill>
                        </a:rPr>
                        <a:t xml:space="preserve"> Phosphorus </a:t>
                      </a:r>
                      <a:endParaRPr lang="ru-RU" dirty="0"/>
                    </a:p>
                  </a:txBody>
                  <a:tcPr/>
                </a:tc>
                <a:extLst>
                  <a:ext uri="{0D108BD9-81ED-4DB2-BD59-A6C34878D82A}">
                    <a16:rowId xmlns:a16="http://schemas.microsoft.com/office/drawing/2014/main" val="10000"/>
                  </a:ext>
                </a:extLst>
              </a:tr>
              <a:tr h="370840">
                <a:tc>
                  <a:txBody>
                    <a:bodyPr/>
                    <a:lstStyle/>
                    <a:p>
                      <a:r>
                        <a:rPr lang="en-US" b="1" dirty="0">
                          <a:solidFill>
                            <a:schemeClr val="bg1"/>
                          </a:solidFill>
                        </a:rPr>
                        <a:t>2</a:t>
                      </a:r>
                      <a:endParaRPr lang="ru-RU" b="1" dirty="0">
                        <a:solidFill>
                          <a:schemeClr val="bg1"/>
                        </a:solidFill>
                      </a:endParaRPr>
                    </a:p>
                  </a:txBody>
                  <a:tcPr/>
                </a:tc>
                <a:tc>
                  <a:txBody>
                    <a:bodyPr/>
                    <a:lstStyle/>
                    <a:p>
                      <a:r>
                        <a:rPr lang="en-US" b="1" dirty="0">
                          <a:solidFill>
                            <a:schemeClr val="bg1"/>
                          </a:solidFill>
                        </a:rPr>
                        <a:t>NPK 15.15.15</a:t>
                      </a:r>
                      <a:endParaRPr lang="ru-RU" b="1" dirty="0">
                        <a:solidFill>
                          <a:schemeClr val="bg1"/>
                        </a:solidFill>
                      </a:endParaRPr>
                    </a:p>
                  </a:txBody>
                  <a:tcPr/>
                </a:tc>
                <a:tc>
                  <a:txBody>
                    <a:bodyPr/>
                    <a:lstStyle/>
                    <a:p>
                      <a:r>
                        <a:rPr lang="en-US" b="1" dirty="0">
                          <a:solidFill>
                            <a:schemeClr val="bg1"/>
                          </a:solidFill>
                        </a:rPr>
                        <a:t>Nitrogen</a:t>
                      </a:r>
                      <a:r>
                        <a:rPr lang="en-US" b="1" baseline="0" dirty="0">
                          <a:solidFill>
                            <a:schemeClr val="bg1"/>
                          </a:solidFill>
                        </a:rPr>
                        <a:t xml:space="preserve"> Phosphorus potassium</a:t>
                      </a:r>
                      <a:endParaRPr lang="ru-RU" b="1" dirty="0">
                        <a:solidFill>
                          <a:schemeClr val="bg1"/>
                        </a:solidFill>
                      </a:endParaRPr>
                    </a:p>
                  </a:txBody>
                  <a:tcPr/>
                </a:tc>
                <a:extLst>
                  <a:ext uri="{0D108BD9-81ED-4DB2-BD59-A6C34878D82A}">
                    <a16:rowId xmlns:a16="http://schemas.microsoft.com/office/drawing/2014/main" val="10001"/>
                  </a:ext>
                </a:extLst>
              </a:tr>
              <a:tr h="370840">
                <a:tc>
                  <a:txBody>
                    <a:bodyPr/>
                    <a:lstStyle/>
                    <a:p>
                      <a:r>
                        <a:rPr lang="en-US" b="1" dirty="0">
                          <a:solidFill>
                            <a:schemeClr val="bg1"/>
                          </a:solidFill>
                        </a:rPr>
                        <a:t>3</a:t>
                      </a:r>
                      <a:endParaRPr lang="ru-RU" b="1" dirty="0">
                        <a:solidFill>
                          <a:schemeClr val="bg1"/>
                        </a:solidFill>
                      </a:endParaRPr>
                    </a:p>
                  </a:txBody>
                  <a:tcPr/>
                </a:tc>
                <a:tc>
                  <a:txBody>
                    <a:bodyPr/>
                    <a:lstStyle/>
                    <a:p>
                      <a:r>
                        <a:rPr lang="en-US" b="1" dirty="0">
                          <a:solidFill>
                            <a:schemeClr val="bg1"/>
                          </a:solidFill>
                        </a:rPr>
                        <a:t>AN</a:t>
                      </a:r>
                      <a:endParaRPr lang="ru-RU" b="1" dirty="0">
                        <a:solidFill>
                          <a:schemeClr val="bg1"/>
                        </a:solidFill>
                      </a:endParaRPr>
                    </a:p>
                  </a:txBody>
                  <a:tcPr/>
                </a:tc>
                <a:tc>
                  <a:txBody>
                    <a:bodyPr/>
                    <a:lstStyle/>
                    <a:p>
                      <a:r>
                        <a:rPr lang="en-US" b="1" dirty="0">
                          <a:solidFill>
                            <a:schemeClr val="bg1"/>
                          </a:solidFill>
                        </a:rPr>
                        <a:t>Ammonium Nitrate</a:t>
                      </a:r>
                      <a:endParaRPr lang="ru-RU" b="1" dirty="0">
                        <a:solidFill>
                          <a:schemeClr val="bg1"/>
                        </a:solidFill>
                      </a:endParaRPr>
                    </a:p>
                  </a:txBody>
                  <a:tcPr/>
                </a:tc>
                <a:extLst>
                  <a:ext uri="{0D108BD9-81ED-4DB2-BD59-A6C34878D82A}">
                    <a16:rowId xmlns:a16="http://schemas.microsoft.com/office/drawing/2014/main" val="10002"/>
                  </a:ext>
                </a:extLst>
              </a:tr>
              <a:tr h="370840">
                <a:tc>
                  <a:txBody>
                    <a:bodyPr/>
                    <a:lstStyle/>
                    <a:p>
                      <a:r>
                        <a:rPr lang="en-US" b="1" dirty="0">
                          <a:solidFill>
                            <a:schemeClr val="bg1"/>
                          </a:solidFill>
                        </a:rPr>
                        <a:t>4</a:t>
                      </a:r>
                      <a:endParaRPr lang="ru-RU" b="1" dirty="0">
                        <a:solidFill>
                          <a:schemeClr val="bg1"/>
                        </a:solidFill>
                      </a:endParaRPr>
                    </a:p>
                  </a:txBody>
                  <a:tcPr/>
                </a:tc>
                <a:tc>
                  <a:txBody>
                    <a:bodyPr/>
                    <a:lstStyle/>
                    <a:p>
                      <a:r>
                        <a:rPr lang="en-US" b="1" dirty="0">
                          <a:solidFill>
                            <a:schemeClr val="bg1"/>
                          </a:solidFill>
                        </a:rPr>
                        <a:t>CAN</a:t>
                      </a:r>
                      <a:endParaRPr lang="ru-RU" b="1" dirty="0">
                        <a:solidFill>
                          <a:schemeClr val="bg1"/>
                        </a:solidFill>
                      </a:endParaRPr>
                    </a:p>
                  </a:txBody>
                  <a:tcPr/>
                </a:tc>
                <a:tc>
                  <a:txBody>
                    <a:bodyPr/>
                    <a:lstStyle/>
                    <a:p>
                      <a:r>
                        <a:rPr lang="en-US" b="1" dirty="0">
                          <a:solidFill>
                            <a:schemeClr val="bg1"/>
                          </a:solidFill>
                        </a:rPr>
                        <a:t>Calcium Ammonium Nitrate</a:t>
                      </a:r>
                      <a:endParaRPr lang="ru-RU" b="1" dirty="0">
                        <a:solidFill>
                          <a:schemeClr val="bg1"/>
                        </a:solidFill>
                      </a:endParaRPr>
                    </a:p>
                  </a:txBody>
                  <a:tcPr/>
                </a:tc>
                <a:extLst>
                  <a:ext uri="{0D108BD9-81ED-4DB2-BD59-A6C34878D82A}">
                    <a16:rowId xmlns:a16="http://schemas.microsoft.com/office/drawing/2014/main" val="10003"/>
                  </a:ext>
                </a:extLst>
              </a:tr>
              <a:tr h="370840">
                <a:tc>
                  <a:txBody>
                    <a:bodyPr/>
                    <a:lstStyle/>
                    <a:p>
                      <a:r>
                        <a:rPr lang="en-US" b="1" dirty="0">
                          <a:solidFill>
                            <a:schemeClr val="bg1"/>
                          </a:solidFill>
                        </a:rPr>
                        <a:t>5</a:t>
                      </a:r>
                      <a:endParaRPr lang="ru-RU" b="1" dirty="0">
                        <a:solidFill>
                          <a:schemeClr val="bg1"/>
                        </a:solidFill>
                      </a:endParaRPr>
                    </a:p>
                  </a:txBody>
                  <a:tcPr/>
                </a:tc>
                <a:tc>
                  <a:txBody>
                    <a:bodyPr/>
                    <a:lstStyle/>
                    <a:p>
                      <a:r>
                        <a:rPr lang="en-US" b="1" dirty="0">
                          <a:solidFill>
                            <a:schemeClr val="bg1"/>
                          </a:solidFill>
                        </a:rPr>
                        <a:t>DAP</a:t>
                      </a:r>
                      <a:endParaRPr lang="ru-RU" b="1" dirty="0">
                        <a:solidFill>
                          <a:schemeClr val="bg1"/>
                        </a:solidFill>
                      </a:endParaRPr>
                    </a:p>
                  </a:txBody>
                  <a:tcPr/>
                </a:tc>
                <a:tc>
                  <a:txBody>
                    <a:bodyPr/>
                    <a:lstStyle/>
                    <a:p>
                      <a:r>
                        <a:rPr lang="en-US" b="1" dirty="0" err="1">
                          <a:solidFill>
                            <a:schemeClr val="bg1"/>
                          </a:solidFill>
                        </a:rPr>
                        <a:t>Diammonium</a:t>
                      </a:r>
                      <a:r>
                        <a:rPr lang="en-US" b="1" dirty="0">
                          <a:solidFill>
                            <a:schemeClr val="bg1"/>
                          </a:solidFill>
                        </a:rPr>
                        <a:t xml:space="preserve"> Phosphate</a:t>
                      </a:r>
                      <a:endParaRPr lang="ru-RU" b="1" dirty="0">
                        <a:solidFill>
                          <a:schemeClr val="bg1"/>
                        </a:solidFill>
                      </a:endParaRPr>
                    </a:p>
                  </a:txBody>
                  <a:tcPr/>
                </a:tc>
                <a:extLst>
                  <a:ext uri="{0D108BD9-81ED-4DB2-BD59-A6C34878D82A}">
                    <a16:rowId xmlns:a16="http://schemas.microsoft.com/office/drawing/2014/main" val="10004"/>
                  </a:ext>
                </a:extLst>
              </a:tr>
              <a:tr h="370840">
                <a:tc>
                  <a:txBody>
                    <a:bodyPr/>
                    <a:lstStyle/>
                    <a:p>
                      <a:r>
                        <a:rPr lang="en-US" b="1" dirty="0">
                          <a:solidFill>
                            <a:schemeClr val="bg1"/>
                          </a:solidFill>
                        </a:rPr>
                        <a:t>6</a:t>
                      </a:r>
                      <a:endParaRPr lang="ru-RU" b="1" dirty="0">
                        <a:solidFill>
                          <a:schemeClr val="bg1"/>
                        </a:solidFill>
                      </a:endParaRPr>
                    </a:p>
                  </a:txBody>
                  <a:tcPr/>
                </a:tc>
                <a:tc>
                  <a:txBody>
                    <a:bodyPr/>
                    <a:lstStyle/>
                    <a:p>
                      <a:r>
                        <a:rPr lang="en-US" b="1" dirty="0">
                          <a:solidFill>
                            <a:schemeClr val="bg1"/>
                          </a:solidFill>
                        </a:rPr>
                        <a:t>MAP</a:t>
                      </a:r>
                      <a:endParaRPr lang="ru-RU" b="1" dirty="0">
                        <a:solidFill>
                          <a:schemeClr val="bg1"/>
                        </a:solidFill>
                      </a:endParaRPr>
                    </a:p>
                  </a:txBody>
                  <a:tcPr/>
                </a:tc>
                <a:tc>
                  <a:txBody>
                    <a:bodyPr/>
                    <a:lstStyle/>
                    <a:p>
                      <a:r>
                        <a:rPr lang="en-US" b="1" dirty="0" err="1">
                          <a:solidFill>
                            <a:schemeClr val="bg1"/>
                          </a:solidFill>
                        </a:rPr>
                        <a:t>Monoammonium</a:t>
                      </a:r>
                      <a:r>
                        <a:rPr lang="en-US" b="1" dirty="0">
                          <a:solidFill>
                            <a:schemeClr val="bg1"/>
                          </a:solidFill>
                        </a:rPr>
                        <a:t xml:space="preserve"> Phosphate</a:t>
                      </a:r>
                      <a:endParaRPr lang="ru-RU" b="1" dirty="0">
                        <a:solidFill>
                          <a:schemeClr val="bg1"/>
                        </a:solidFill>
                      </a:endParaRPr>
                    </a:p>
                  </a:txBody>
                  <a:tcPr/>
                </a:tc>
                <a:extLst>
                  <a:ext uri="{0D108BD9-81ED-4DB2-BD59-A6C34878D82A}">
                    <a16:rowId xmlns:a16="http://schemas.microsoft.com/office/drawing/2014/main" val="10005"/>
                  </a:ext>
                </a:extLst>
              </a:tr>
              <a:tr h="370840">
                <a:tc>
                  <a:txBody>
                    <a:bodyPr/>
                    <a:lstStyle/>
                    <a:p>
                      <a:r>
                        <a:rPr lang="en-US" b="1" dirty="0">
                          <a:solidFill>
                            <a:schemeClr val="bg1"/>
                          </a:solidFill>
                        </a:rPr>
                        <a:t>7</a:t>
                      </a:r>
                      <a:endParaRPr lang="ru-RU" b="1" dirty="0">
                        <a:solidFill>
                          <a:schemeClr val="bg1"/>
                        </a:solidFill>
                      </a:endParaRPr>
                    </a:p>
                  </a:txBody>
                  <a:tcPr/>
                </a:tc>
                <a:tc>
                  <a:txBody>
                    <a:bodyPr/>
                    <a:lstStyle/>
                    <a:p>
                      <a:r>
                        <a:rPr lang="en-US" b="1" dirty="0">
                          <a:solidFill>
                            <a:schemeClr val="bg1"/>
                          </a:solidFill>
                        </a:rPr>
                        <a:t>PK</a:t>
                      </a:r>
                      <a:endParaRPr lang="ru-RU" b="1" dirty="0">
                        <a:solidFill>
                          <a:schemeClr val="bg1"/>
                        </a:solidFill>
                      </a:endParaRPr>
                    </a:p>
                  </a:txBody>
                  <a:tcPr/>
                </a:tc>
                <a:tc>
                  <a:txBody>
                    <a:bodyPr/>
                    <a:lstStyle/>
                    <a:p>
                      <a:r>
                        <a:rPr lang="en-US" b="1" dirty="0" err="1">
                          <a:solidFill>
                            <a:schemeClr val="bg1"/>
                          </a:solidFill>
                        </a:rPr>
                        <a:t>Potassiom</a:t>
                      </a:r>
                      <a:r>
                        <a:rPr lang="en-US" b="1" dirty="0">
                          <a:solidFill>
                            <a:schemeClr val="bg1"/>
                          </a:solidFill>
                        </a:rPr>
                        <a:t xml:space="preserve"> Phosphate</a:t>
                      </a:r>
                      <a:endParaRPr lang="ru-RU" b="1" dirty="0">
                        <a:solidFill>
                          <a:schemeClr val="bg1"/>
                        </a:solidFill>
                      </a:endParaRPr>
                    </a:p>
                  </a:txBody>
                  <a:tcPr/>
                </a:tc>
                <a:extLst>
                  <a:ext uri="{0D108BD9-81ED-4DB2-BD59-A6C34878D82A}">
                    <a16:rowId xmlns:a16="http://schemas.microsoft.com/office/drawing/2014/main" val="10006"/>
                  </a:ext>
                </a:extLst>
              </a:tr>
              <a:tr h="370840">
                <a:tc>
                  <a:txBody>
                    <a:bodyPr/>
                    <a:lstStyle/>
                    <a:p>
                      <a:r>
                        <a:rPr lang="en-US" b="1" dirty="0">
                          <a:solidFill>
                            <a:schemeClr val="bg1"/>
                          </a:solidFill>
                        </a:rPr>
                        <a:t>8</a:t>
                      </a:r>
                      <a:endParaRPr lang="ru-RU" b="1" dirty="0">
                        <a:solidFill>
                          <a:schemeClr val="bg1"/>
                        </a:solidFill>
                      </a:endParaRPr>
                    </a:p>
                  </a:txBody>
                  <a:tcPr/>
                </a:tc>
                <a:tc>
                  <a:txBody>
                    <a:bodyPr/>
                    <a:lstStyle/>
                    <a:p>
                      <a:r>
                        <a:rPr lang="en-US" b="1" dirty="0">
                          <a:solidFill>
                            <a:schemeClr val="bg1"/>
                          </a:solidFill>
                        </a:rPr>
                        <a:t>NK</a:t>
                      </a:r>
                      <a:endParaRPr lang="ru-RU" b="1" dirty="0">
                        <a:solidFill>
                          <a:schemeClr val="bg1"/>
                        </a:solidFill>
                      </a:endParaRPr>
                    </a:p>
                  </a:txBody>
                  <a:tcPr/>
                </a:tc>
                <a:tc>
                  <a:txBody>
                    <a:bodyPr/>
                    <a:lstStyle/>
                    <a:p>
                      <a:r>
                        <a:rPr lang="en-US" b="1" dirty="0">
                          <a:solidFill>
                            <a:schemeClr val="bg1"/>
                          </a:solidFill>
                        </a:rPr>
                        <a:t>Nitrogen potassium</a:t>
                      </a:r>
                      <a:endParaRPr lang="ru-RU" b="1" dirty="0">
                        <a:solidFill>
                          <a:schemeClr val="bg1"/>
                        </a:solidFill>
                      </a:endParaRPr>
                    </a:p>
                  </a:txBody>
                  <a:tcPr/>
                </a:tc>
                <a:extLst>
                  <a:ext uri="{0D108BD9-81ED-4DB2-BD59-A6C34878D82A}">
                    <a16:rowId xmlns:a16="http://schemas.microsoft.com/office/drawing/2014/main" val="10007"/>
                  </a:ext>
                </a:extLst>
              </a:tr>
              <a:tr h="370840">
                <a:tc>
                  <a:txBody>
                    <a:bodyPr/>
                    <a:lstStyle/>
                    <a:p>
                      <a:r>
                        <a:rPr lang="en-US" b="1" dirty="0">
                          <a:solidFill>
                            <a:schemeClr val="bg1"/>
                          </a:solidFill>
                        </a:rPr>
                        <a:t>9</a:t>
                      </a:r>
                      <a:endParaRPr lang="ru-RU" b="1" dirty="0">
                        <a:solidFill>
                          <a:schemeClr val="bg1"/>
                        </a:solidFill>
                      </a:endParaRPr>
                    </a:p>
                  </a:txBody>
                  <a:tcPr/>
                </a:tc>
                <a:tc>
                  <a:txBody>
                    <a:bodyPr/>
                    <a:lstStyle/>
                    <a:p>
                      <a:r>
                        <a:rPr lang="en-US" b="1" dirty="0">
                          <a:solidFill>
                            <a:schemeClr val="bg1"/>
                          </a:solidFill>
                        </a:rPr>
                        <a:t>SOP</a:t>
                      </a:r>
                      <a:endParaRPr lang="ru-RU" b="1" dirty="0">
                        <a:solidFill>
                          <a:schemeClr val="bg1"/>
                        </a:solidFill>
                      </a:endParaRPr>
                    </a:p>
                  </a:txBody>
                  <a:tcPr/>
                </a:tc>
                <a:tc>
                  <a:txBody>
                    <a:bodyPr/>
                    <a:lstStyle/>
                    <a:p>
                      <a:r>
                        <a:rPr lang="en-US" b="1" dirty="0" err="1">
                          <a:solidFill>
                            <a:schemeClr val="bg1"/>
                          </a:solidFill>
                        </a:rPr>
                        <a:t>Sulphate</a:t>
                      </a:r>
                      <a:r>
                        <a:rPr lang="en-US" b="1" dirty="0">
                          <a:solidFill>
                            <a:schemeClr val="bg1"/>
                          </a:solidFill>
                        </a:rPr>
                        <a:t xml:space="preserve"> of Potash</a:t>
                      </a:r>
                      <a:endParaRPr lang="ru-RU" b="1" dirty="0">
                        <a:solidFill>
                          <a:schemeClr val="bg1"/>
                        </a:solidFill>
                      </a:endParaRPr>
                    </a:p>
                  </a:txBody>
                  <a:tcPr/>
                </a:tc>
                <a:extLst>
                  <a:ext uri="{0D108BD9-81ED-4DB2-BD59-A6C34878D82A}">
                    <a16:rowId xmlns:a16="http://schemas.microsoft.com/office/drawing/2014/main" val="10008"/>
                  </a:ext>
                </a:extLst>
              </a:tr>
              <a:tr h="370840">
                <a:tc>
                  <a:txBody>
                    <a:bodyPr/>
                    <a:lstStyle/>
                    <a:p>
                      <a:r>
                        <a:rPr lang="en-US" b="1" dirty="0">
                          <a:solidFill>
                            <a:schemeClr val="bg1"/>
                          </a:solidFill>
                        </a:rPr>
                        <a:t>10</a:t>
                      </a:r>
                      <a:endParaRPr lang="ru-RU" b="1" dirty="0">
                        <a:solidFill>
                          <a:schemeClr val="bg1"/>
                        </a:solidFill>
                      </a:endParaRPr>
                    </a:p>
                  </a:txBody>
                  <a:tcPr/>
                </a:tc>
                <a:tc>
                  <a:txBody>
                    <a:bodyPr/>
                    <a:lstStyle/>
                    <a:p>
                      <a:r>
                        <a:rPr lang="en-US" b="1" dirty="0">
                          <a:solidFill>
                            <a:schemeClr val="bg1"/>
                          </a:solidFill>
                        </a:rPr>
                        <a:t>MOP</a:t>
                      </a:r>
                      <a:endParaRPr lang="ru-RU" b="1" dirty="0">
                        <a:solidFill>
                          <a:schemeClr val="bg1"/>
                        </a:solidFill>
                      </a:endParaRPr>
                    </a:p>
                  </a:txBody>
                  <a:tcPr/>
                </a:tc>
                <a:tc>
                  <a:txBody>
                    <a:bodyPr/>
                    <a:lstStyle/>
                    <a:p>
                      <a:r>
                        <a:rPr lang="en-US" b="1" dirty="0" err="1">
                          <a:solidFill>
                            <a:schemeClr val="bg1"/>
                          </a:solidFill>
                        </a:rPr>
                        <a:t>Muriate</a:t>
                      </a:r>
                      <a:r>
                        <a:rPr lang="en-US" b="1" dirty="0">
                          <a:solidFill>
                            <a:schemeClr val="bg1"/>
                          </a:solidFill>
                        </a:rPr>
                        <a:t xml:space="preserve"> of Potash</a:t>
                      </a:r>
                      <a:endParaRPr lang="ru-RU" b="1" dirty="0">
                        <a:solidFill>
                          <a:schemeClr val="bg1"/>
                        </a:solidFill>
                      </a:endParaRPr>
                    </a:p>
                  </a:txBody>
                  <a:tcPr/>
                </a:tc>
                <a:extLst>
                  <a:ext uri="{0D108BD9-81ED-4DB2-BD59-A6C34878D82A}">
                    <a16:rowId xmlns:a16="http://schemas.microsoft.com/office/drawing/2014/main" val="10009"/>
                  </a:ext>
                </a:extLst>
              </a:tr>
              <a:tr h="370840">
                <a:tc>
                  <a:txBody>
                    <a:bodyPr/>
                    <a:lstStyle/>
                    <a:p>
                      <a:r>
                        <a:rPr lang="en-US" b="1" dirty="0">
                          <a:solidFill>
                            <a:schemeClr val="bg1"/>
                          </a:solidFill>
                        </a:rPr>
                        <a:t>11</a:t>
                      </a:r>
                      <a:endParaRPr lang="ru-RU" b="1" dirty="0">
                        <a:solidFill>
                          <a:schemeClr val="bg1"/>
                        </a:solidFill>
                      </a:endParaRPr>
                    </a:p>
                  </a:txBody>
                  <a:tcPr/>
                </a:tc>
                <a:tc>
                  <a:txBody>
                    <a:bodyPr/>
                    <a:lstStyle/>
                    <a:p>
                      <a:r>
                        <a:rPr lang="en-US" b="1" dirty="0">
                          <a:solidFill>
                            <a:schemeClr val="bg1"/>
                          </a:solidFill>
                        </a:rPr>
                        <a:t>TSP</a:t>
                      </a:r>
                      <a:endParaRPr lang="ru-RU" b="1" dirty="0">
                        <a:solidFill>
                          <a:schemeClr val="bg1"/>
                        </a:solidFill>
                      </a:endParaRPr>
                    </a:p>
                  </a:txBody>
                  <a:tcPr/>
                </a:tc>
                <a:tc>
                  <a:txBody>
                    <a:bodyPr/>
                    <a:lstStyle/>
                    <a:p>
                      <a:r>
                        <a:rPr lang="en-US" b="1" dirty="0">
                          <a:solidFill>
                            <a:schemeClr val="bg1"/>
                          </a:solidFill>
                        </a:rPr>
                        <a:t>Triple Super Phosphate</a:t>
                      </a:r>
                      <a:endParaRPr lang="ru-RU" b="1" dirty="0">
                        <a:solidFill>
                          <a:schemeClr val="bg1"/>
                        </a:solidFill>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03914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9570" y="3438"/>
            <a:ext cx="12072430" cy="6941647"/>
          </a:xfrm>
          <a:prstGeom prst="rect">
            <a:avLst/>
          </a:prstGeom>
        </p:spPr>
      </p:pic>
      <p:sp>
        <p:nvSpPr>
          <p:cNvPr id="8" name="Прямоугольник 7"/>
          <p:cNvSpPr/>
          <p:nvPr/>
        </p:nvSpPr>
        <p:spPr>
          <a:xfrm>
            <a:off x="0" y="0"/>
            <a:ext cx="12192000" cy="6858000"/>
          </a:xfrm>
          <a:prstGeom prst="rect">
            <a:avLst/>
          </a:prstGeom>
          <a:solidFill>
            <a:schemeClr val="accent4">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4721629"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Arial" panose="020B0604020202020204" pitchFamily="34" charset="0"/>
                <a:cs typeface="Arial" panose="020B0604020202020204" pitchFamily="34" charset="0"/>
              </a:rPr>
              <a:t>Meso</a:t>
            </a:r>
            <a:r>
              <a:rPr lang="en-US" sz="3200" b="1" dirty="0">
                <a:latin typeface="Arial" panose="020B0604020202020204" pitchFamily="34" charset="0"/>
                <a:cs typeface="Arial" panose="020B0604020202020204" pitchFamily="34" charset="0"/>
              </a:rPr>
              <a:t>-elements</a:t>
            </a:r>
          </a:p>
          <a:p>
            <a:pPr algn="ctr"/>
            <a:endParaRPr lang="en-US" sz="3200"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nSpc>
                <a:spcPct val="150000"/>
              </a:lnSpc>
            </a:pPr>
            <a:r>
              <a:rPr lang="en-US" dirty="0" err="1"/>
              <a:t>Meso</a:t>
            </a:r>
            <a:r>
              <a:rPr lang="en-US" dirty="0"/>
              <a:t>-elements play a crucial role in the growth and metabolic processes of plants. While they are required in smaller amounts compared to macro-nutrients, they are still essential for plant health. These include:</a:t>
            </a:r>
            <a:endParaRPr lang="ru-RU" dirty="0"/>
          </a:p>
        </p:txBody>
      </p:sp>
      <p:sp>
        <p:nvSpPr>
          <p:cNvPr id="5" name="Прямоугольник 4"/>
          <p:cNvSpPr/>
          <p:nvPr/>
        </p:nvSpPr>
        <p:spPr>
          <a:xfrm>
            <a:off x="5178828" y="1166986"/>
            <a:ext cx="6515793"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xml:space="preserve">Calcium (Ca): </a:t>
            </a:r>
            <a:r>
              <a:rPr lang="en-US" dirty="0">
                <a:latin typeface="Arial" panose="020B0604020202020204" pitchFamily="34" charset="0"/>
                <a:cs typeface="Arial" panose="020B0604020202020204" pitchFamily="34" charset="0"/>
              </a:rPr>
              <a:t>Vital for cell wall structure and strengthening plant tissues. A lack of calcium can cause tissue breakdown in plants.</a:t>
            </a:r>
            <a:endParaRPr lang="ru-RU" dirty="0">
              <a:latin typeface="Arial" panose="020B0604020202020204" pitchFamily="34" charset="0"/>
              <a:cs typeface="Arial" panose="020B0604020202020204" pitchFamily="34" charset="0"/>
            </a:endParaRPr>
          </a:p>
        </p:txBody>
      </p:sp>
      <p:sp>
        <p:nvSpPr>
          <p:cNvPr id="6" name="Прямоугольник 5"/>
          <p:cNvSpPr/>
          <p:nvPr/>
        </p:nvSpPr>
        <p:spPr>
          <a:xfrm>
            <a:off x="5178827" y="2703238"/>
            <a:ext cx="6515793"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xml:space="preserve">Magnesium (Mg): </a:t>
            </a:r>
            <a:r>
              <a:rPr lang="en-US" dirty="0">
                <a:latin typeface="Arial" panose="020B0604020202020204" pitchFamily="34" charset="0"/>
                <a:cs typeface="Arial" panose="020B0604020202020204" pitchFamily="34" charset="0"/>
              </a:rPr>
              <a:t>The central element in chlorophyll and critical for photosynthesis. Magnesium deficiency leads to leaf yellowing and overall plant weakness.</a:t>
            </a:r>
            <a:endParaRPr lang="ru-RU" dirty="0">
              <a:latin typeface="Arial" panose="020B0604020202020204" pitchFamily="34" charset="0"/>
              <a:cs typeface="Arial" panose="020B0604020202020204" pitchFamily="34" charset="0"/>
            </a:endParaRPr>
          </a:p>
        </p:txBody>
      </p:sp>
      <p:sp>
        <p:nvSpPr>
          <p:cNvPr id="7" name="Прямоугольник 6"/>
          <p:cNvSpPr/>
          <p:nvPr/>
        </p:nvSpPr>
        <p:spPr>
          <a:xfrm>
            <a:off x="5178827" y="4157965"/>
            <a:ext cx="6515793"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latin typeface="Arial" panose="020B0604020202020204" pitchFamily="34" charset="0"/>
                <a:cs typeface="Arial" panose="020B0604020202020204" pitchFamily="34" charset="0"/>
              </a:rPr>
              <a:t xml:space="preserve">Sulfur (S): </a:t>
            </a:r>
            <a:r>
              <a:rPr lang="en-US" dirty="0">
                <a:latin typeface="Arial" panose="020B0604020202020204" pitchFamily="34" charset="0"/>
                <a:cs typeface="Arial" panose="020B0604020202020204" pitchFamily="34" charset="0"/>
              </a:rPr>
              <a:t>Essential for protein and enzyme synthesis. Sulfur is necessary for plant protein production and metabolic activities. Deficiency can result in developmental problems.</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63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9570" y="3438"/>
            <a:ext cx="12072430" cy="6941647"/>
          </a:xfrm>
          <a:prstGeom prst="rect">
            <a:avLst/>
          </a:prstGeom>
        </p:spPr>
      </p:pic>
      <p:sp>
        <p:nvSpPr>
          <p:cNvPr id="14" name="Прямоугольник 13"/>
          <p:cNvSpPr/>
          <p:nvPr/>
        </p:nvSpPr>
        <p:spPr>
          <a:xfrm>
            <a:off x="-10884" y="37249"/>
            <a:ext cx="12192000" cy="6858000"/>
          </a:xfrm>
          <a:prstGeom prst="rect">
            <a:avLst/>
          </a:prstGeom>
          <a:solidFill>
            <a:schemeClr val="accent4">
              <a:lumMod val="20000"/>
              <a:lumOff val="8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0" y="0"/>
            <a:ext cx="4721629"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Micro-elements</a:t>
            </a:r>
          </a:p>
          <a:p>
            <a:pPr algn="ctr"/>
            <a:endParaRPr lang="en-US" sz="3200" b="1" dirty="0">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a:p>
            <a:pPr>
              <a:lnSpc>
                <a:spcPct val="150000"/>
              </a:lnSpc>
            </a:pPr>
            <a:r>
              <a:rPr lang="en-US" dirty="0"/>
              <a:t>Micro-elements are required in trace amounts but are critical for metabolic functions and the overall health of plants. These elements support enzyme activity and various physiological processes. Based on specific needs, the following micro-elements may be added to NPK fertilizers:</a:t>
            </a:r>
            <a:endParaRPr lang="ru-RU" dirty="0"/>
          </a:p>
        </p:txBody>
      </p:sp>
      <p:sp>
        <p:nvSpPr>
          <p:cNvPr id="6" name="Прямоугольник 5"/>
          <p:cNvSpPr/>
          <p:nvPr/>
        </p:nvSpPr>
        <p:spPr>
          <a:xfrm>
            <a:off x="5013960" y="313546"/>
            <a:ext cx="6797040"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 xml:space="preserve">Iron (Fe): </a:t>
            </a:r>
            <a:r>
              <a:rPr lang="en-US" sz="2000" dirty="0"/>
              <a:t>Plays a role in chlorophyll synthesis and energy production. Iron deficiency leads to chlorosis (leaf yellowing).</a:t>
            </a:r>
            <a:endParaRPr lang="ru-RU" sz="2000" dirty="0"/>
          </a:p>
        </p:txBody>
      </p:sp>
      <p:sp>
        <p:nvSpPr>
          <p:cNvPr id="8" name="Прямоугольник 7"/>
          <p:cNvSpPr/>
          <p:nvPr/>
        </p:nvSpPr>
        <p:spPr>
          <a:xfrm>
            <a:off x="5013960" y="1593706"/>
            <a:ext cx="6797040"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 xml:space="preserve">Zinc (Zn): </a:t>
            </a:r>
            <a:r>
              <a:rPr lang="en-US" sz="2000" dirty="0"/>
              <a:t>Involved in the production of the plant growth hormone auxin. Zinc deficiency results in stunted growth and smaller leaves.</a:t>
            </a:r>
            <a:endParaRPr lang="ru-RU" sz="2000" dirty="0"/>
          </a:p>
        </p:txBody>
      </p:sp>
      <p:sp>
        <p:nvSpPr>
          <p:cNvPr id="9" name="Прямоугольник 8"/>
          <p:cNvSpPr/>
          <p:nvPr/>
        </p:nvSpPr>
        <p:spPr>
          <a:xfrm>
            <a:off x="5013960" y="2873866"/>
            <a:ext cx="6797040"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 xml:space="preserve">Boron (B): </a:t>
            </a:r>
            <a:r>
              <a:rPr lang="en-US" sz="2000" dirty="0"/>
              <a:t>Crucial for cell division and pollen production. Boron deficiency causes reproductive issues and weak structural growth.</a:t>
            </a:r>
            <a:endParaRPr lang="ru-RU" sz="2000" dirty="0"/>
          </a:p>
        </p:txBody>
      </p:sp>
      <p:sp>
        <p:nvSpPr>
          <p:cNvPr id="10" name="Прямоугольник 9"/>
          <p:cNvSpPr/>
          <p:nvPr/>
        </p:nvSpPr>
        <p:spPr>
          <a:xfrm>
            <a:off x="5013960" y="4154026"/>
            <a:ext cx="6797040"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 xml:space="preserve">Copper (Cu): </a:t>
            </a:r>
            <a:r>
              <a:rPr lang="en-US" sz="2000" dirty="0"/>
              <a:t>Supports enzymatic reactions and chlorophyll production. Copper deficiency leads to stunted growth and leaf deformities.</a:t>
            </a:r>
            <a:endParaRPr lang="ru-RU" sz="2000" dirty="0"/>
          </a:p>
        </p:txBody>
      </p:sp>
      <p:sp>
        <p:nvSpPr>
          <p:cNvPr id="11" name="Прямоугольник 10"/>
          <p:cNvSpPr/>
          <p:nvPr/>
        </p:nvSpPr>
        <p:spPr>
          <a:xfrm>
            <a:off x="5013960" y="5434186"/>
            <a:ext cx="6797040" cy="1047404"/>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solidFill>
                  <a:schemeClr val="bg1"/>
                </a:solidFill>
              </a:rPr>
              <a:t>Manganese (</a:t>
            </a:r>
            <a:r>
              <a:rPr lang="en-US" sz="2200" b="1" dirty="0" err="1">
                <a:solidFill>
                  <a:schemeClr val="bg1"/>
                </a:solidFill>
              </a:rPr>
              <a:t>Mn</a:t>
            </a:r>
            <a:r>
              <a:rPr lang="en-US" sz="2200" b="1" dirty="0">
                <a:solidFill>
                  <a:schemeClr val="bg1"/>
                </a:solidFill>
              </a:rPr>
              <a:t xml:space="preserve">): </a:t>
            </a:r>
            <a:r>
              <a:rPr lang="en-US" sz="2000" dirty="0">
                <a:solidFill>
                  <a:schemeClr val="bg1"/>
                </a:solidFill>
              </a:rPr>
              <a:t>Important for photosynthesis and nitrogen metabolism. Manganese deficiency results in chlorophyll loss and leaf spotting.</a:t>
            </a:r>
            <a:endParaRPr lang="ru-RU" sz="2000" dirty="0">
              <a:solidFill>
                <a:schemeClr val="bg1"/>
              </a:solidFill>
            </a:endParaRPr>
          </a:p>
        </p:txBody>
      </p:sp>
    </p:spTree>
    <p:extLst>
      <p:ext uri="{BB962C8B-B14F-4D97-AF65-F5344CB8AC3E}">
        <p14:creationId xmlns:p14="http://schemas.microsoft.com/office/powerpoint/2010/main" val="27198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15625"/>
          <a:stretch/>
        </p:blipFill>
        <p:spPr>
          <a:xfrm>
            <a:off x="0" y="0"/>
            <a:ext cx="12192000" cy="6858000"/>
          </a:xfrm>
          <a:prstGeom prst="rect">
            <a:avLst/>
          </a:prstGeom>
        </p:spPr>
      </p:pic>
      <p:sp>
        <p:nvSpPr>
          <p:cNvPr id="7" name="Прямоугольник 6"/>
          <p:cNvSpPr/>
          <p:nvPr/>
        </p:nvSpPr>
        <p:spPr>
          <a:xfrm>
            <a:off x="0" y="0"/>
            <a:ext cx="12192000" cy="6858000"/>
          </a:xfrm>
          <a:prstGeom prst="rect">
            <a:avLst/>
          </a:prstGeom>
          <a:solidFill>
            <a:schemeClr val="bg2">
              <a:lumMod val="10000"/>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path path="circle">
                  <a:fillToRect l="50000" t="50000" r="50000" b="50000"/>
                </a:path>
                <a:tileRect/>
              </a:gradFill>
            </a:endParaRPr>
          </a:p>
        </p:txBody>
      </p:sp>
      <p:sp>
        <p:nvSpPr>
          <p:cNvPr id="2" name="Заголовок 1"/>
          <p:cNvSpPr>
            <a:spLocks noGrp="1"/>
          </p:cNvSpPr>
          <p:nvPr>
            <p:ph type="title"/>
          </p:nvPr>
        </p:nvSpPr>
        <p:spPr>
          <a:xfrm>
            <a:off x="838200" y="365125"/>
            <a:ext cx="10515600" cy="969153"/>
          </a:xfrm>
        </p:spPr>
        <p:txBody>
          <a:bodyPr>
            <a:noAutofit/>
          </a:bodyPr>
          <a:lstStyle/>
          <a:p>
            <a:pPr algn="ctr"/>
            <a:r>
              <a:rPr lang="en-US" sz="2500" b="1" dirty="0">
                <a:solidFill>
                  <a:schemeClr val="bg1"/>
                </a:solidFill>
                <a:latin typeface="Arial" panose="020B0604020202020204" pitchFamily="34" charset="0"/>
                <a:cs typeface="Arial" panose="020B0604020202020204" pitchFamily="34" charset="0"/>
              </a:rPr>
              <a:t>NPK Fertilizer and Product Names Enriched with Extra Elements</a:t>
            </a:r>
            <a:endParaRPr lang="ru-RU" sz="2500" b="1" dirty="0">
              <a:solidFill>
                <a:schemeClr val="bg1"/>
              </a:solidFill>
              <a:latin typeface="Arial" panose="020B0604020202020204" pitchFamily="34" charset="0"/>
              <a:cs typeface="Arial" panose="020B0604020202020204" pitchFamily="34"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48643251"/>
              </p:ext>
            </p:extLst>
          </p:nvPr>
        </p:nvGraphicFramePr>
        <p:xfrm>
          <a:off x="838199" y="1847466"/>
          <a:ext cx="10515602" cy="4460027"/>
        </p:xfrm>
        <a:graphic>
          <a:graphicData uri="http://schemas.openxmlformats.org/drawingml/2006/table">
            <a:tbl>
              <a:tblPr firstRow="1" firstCol="1" bandRow="1">
                <a:tableStyleId>{638B1855-1B75-4FBE-930C-398BA8C253C6}</a:tableStyleId>
              </a:tblPr>
              <a:tblGrid>
                <a:gridCol w="1150271">
                  <a:extLst>
                    <a:ext uri="{9D8B030D-6E8A-4147-A177-3AD203B41FA5}">
                      <a16:colId xmlns:a16="http://schemas.microsoft.com/office/drawing/2014/main" val="20000"/>
                    </a:ext>
                  </a:extLst>
                </a:gridCol>
                <a:gridCol w="4270696">
                  <a:extLst>
                    <a:ext uri="{9D8B030D-6E8A-4147-A177-3AD203B41FA5}">
                      <a16:colId xmlns:a16="http://schemas.microsoft.com/office/drawing/2014/main" val="20001"/>
                    </a:ext>
                  </a:extLst>
                </a:gridCol>
                <a:gridCol w="823939">
                  <a:extLst>
                    <a:ext uri="{9D8B030D-6E8A-4147-A177-3AD203B41FA5}">
                      <a16:colId xmlns:a16="http://schemas.microsoft.com/office/drawing/2014/main" val="20002"/>
                    </a:ext>
                  </a:extLst>
                </a:gridCol>
                <a:gridCol w="4270696">
                  <a:extLst>
                    <a:ext uri="{9D8B030D-6E8A-4147-A177-3AD203B41FA5}">
                      <a16:colId xmlns:a16="http://schemas.microsoft.com/office/drawing/2014/main" val="20003"/>
                    </a:ext>
                  </a:extLst>
                </a:gridCol>
              </a:tblGrid>
              <a:tr h="405457">
                <a:tc>
                  <a:txBody>
                    <a:bodyPr/>
                    <a:lstStyle/>
                    <a:p>
                      <a:pPr>
                        <a:lnSpc>
                          <a:spcPct val="107000"/>
                        </a:lnSpc>
                        <a:spcAft>
                          <a:spcPts val="0"/>
                        </a:spcAft>
                      </a:pPr>
                      <a:r>
                        <a:rPr lang="tr-TR" sz="1800" dirty="0">
                          <a:effectLst/>
                        </a:rPr>
                        <a:t>1</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 12:52</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12</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NPK(S) 8:20:30 (2) +0.3B</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05457">
                <a:tc>
                  <a:txBody>
                    <a:bodyPr/>
                    <a:lstStyle/>
                    <a:p>
                      <a:pPr>
                        <a:lnSpc>
                          <a:spcPct val="107000"/>
                        </a:lnSpc>
                        <a:spcAft>
                          <a:spcPts val="0"/>
                        </a:spcAft>
                      </a:pPr>
                      <a:r>
                        <a:rPr lang="tr-TR" sz="1800">
                          <a:effectLst/>
                        </a:rPr>
                        <a:t>2</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 18:46</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13</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8:20:30 (2) +1Zn</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5457">
                <a:tc>
                  <a:txBody>
                    <a:bodyPr/>
                    <a:lstStyle/>
                    <a:p>
                      <a:pPr>
                        <a:lnSpc>
                          <a:spcPct val="107000"/>
                        </a:lnSpc>
                        <a:spcAft>
                          <a:spcPts val="0"/>
                        </a:spcAft>
                      </a:pPr>
                      <a:r>
                        <a:rPr lang="tr-TR" sz="1800">
                          <a:effectLst/>
                        </a:rPr>
                        <a:t>3</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 10:46</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14</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 xml:space="preserve">NPK(S) 10:26:26 (2) +0.3B </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05457">
                <a:tc>
                  <a:txBody>
                    <a:bodyPr/>
                    <a:lstStyle/>
                    <a:p>
                      <a:pPr>
                        <a:lnSpc>
                          <a:spcPct val="107000"/>
                        </a:lnSpc>
                        <a:spcAft>
                          <a:spcPts val="0"/>
                        </a:spcAft>
                      </a:pPr>
                      <a:r>
                        <a:rPr lang="tr-TR" sz="1800">
                          <a:effectLst/>
                        </a:rPr>
                        <a:t>4</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NP(S) 16:20 (12)</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15</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10:26:26 (2) +1Zn</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05457">
                <a:tc>
                  <a:txBody>
                    <a:bodyPr/>
                    <a:lstStyle/>
                    <a:p>
                      <a:pPr>
                        <a:lnSpc>
                          <a:spcPct val="107000"/>
                        </a:lnSpc>
                        <a:spcAft>
                          <a:spcPts val="0"/>
                        </a:spcAft>
                      </a:pPr>
                      <a:r>
                        <a:rPr lang="tr-TR" sz="1800">
                          <a:effectLst/>
                        </a:rPr>
                        <a:t>5</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NP(S) 20:20 (14)</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16</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13:17:17 (6) +0.15B + 0.6 Zn</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05457">
                <a:tc>
                  <a:txBody>
                    <a:bodyPr/>
                    <a:lstStyle/>
                    <a:p>
                      <a:pPr>
                        <a:lnSpc>
                          <a:spcPct val="107000"/>
                        </a:lnSpc>
                        <a:spcAft>
                          <a:spcPts val="0"/>
                        </a:spcAft>
                      </a:pPr>
                      <a:r>
                        <a:rPr lang="tr-TR" sz="1800">
                          <a:effectLst/>
                        </a:rPr>
                        <a:t>6</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NP(S) 14:40 (7)</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17</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14:18:16 (6) +0.3B</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05457">
                <a:tc>
                  <a:txBody>
                    <a:bodyPr/>
                    <a:lstStyle/>
                    <a:p>
                      <a:pPr>
                        <a:lnSpc>
                          <a:spcPct val="107000"/>
                        </a:lnSpc>
                        <a:spcAft>
                          <a:spcPts val="0"/>
                        </a:spcAft>
                      </a:pPr>
                      <a:r>
                        <a:rPr lang="tr-TR" sz="1800">
                          <a:effectLst/>
                        </a:rPr>
                        <a:t>7</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NPK(S) 10:26:26 (2)</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18</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14:18:18 (6) +0.3 Zn</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405457">
                <a:tc>
                  <a:txBody>
                    <a:bodyPr/>
                    <a:lstStyle/>
                    <a:p>
                      <a:pPr>
                        <a:lnSpc>
                          <a:spcPct val="107000"/>
                        </a:lnSpc>
                        <a:spcAft>
                          <a:spcPts val="0"/>
                        </a:spcAft>
                      </a:pPr>
                      <a:r>
                        <a:rPr lang="tr-TR" sz="1800">
                          <a:effectLst/>
                        </a:rPr>
                        <a:t>8</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 xml:space="preserve">NPK(S) 8:20:30 (2) </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19</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15:15:15 (10) +0.3 B</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405457">
                <a:tc>
                  <a:txBody>
                    <a:bodyPr/>
                    <a:lstStyle/>
                    <a:p>
                      <a:pPr>
                        <a:lnSpc>
                          <a:spcPct val="107000"/>
                        </a:lnSpc>
                        <a:spcAft>
                          <a:spcPts val="0"/>
                        </a:spcAft>
                      </a:pPr>
                      <a:r>
                        <a:rPr lang="tr-TR" sz="1800">
                          <a:effectLst/>
                        </a:rPr>
                        <a:t>9</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NPK(S) 15:15:15 (10)</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20</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NPK(S) 15:15:15 (10)+ 1 Zn</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05457">
                <a:tc>
                  <a:txBody>
                    <a:bodyPr/>
                    <a:lstStyle/>
                    <a:p>
                      <a:pPr>
                        <a:lnSpc>
                          <a:spcPct val="107000"/>
                        </a:lnSpc>
                        <a:spcAft>
                          <a:spcPts val="0"/>
                        </a:spcAft>
                      </a:pPr>
                      <a:r>
                        <a:rPr lang="tr-TR" sz="1800">
                          <a:effectLst/>
                        </a:rPr>
                        <a:t>10</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 (S) 13:19:16 (6)</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21</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NP(S) 14:40(7)+ 1Zn</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405457">
                <a:tc>
                  <a:txBody>
                    <a:bodyPr/>
                    <a:lstStyle/>
                    <a:p>
                      <a:pPr>
                        <a:lnSpc>
                          <a:spcPct val="107000"/>
                        </a:lnSpc>
                        <a:spcAft>
                          <a:spcPts val="0"/>
                        </a:spcAft>
                      </a:pPr>
                      <a:r>
                        <a:rPr lang="tr-TR" sz="1800">
                          <a:effectLst/>
                        </a:rPr>
                        <a:t>11</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NPK 12:32:16</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a:effectLst/>
                        </a:rPr>
                        <a:t>22</a:t>
                      </a:r>
                      <a:endParaRPr lang="ru-RU" sz="180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tr-TR" sz="1800" dirty="0">
                          <a:effectLst/>
                        </a:rPr>
                        <a:t>NP(S) 20:20 (14)+ 0.4 ZN</a:t>
                      </a:r>
                      <a:endParaRPr lang="ru-RU" sz="1800" dirty="0">
                        <a:solidFill>
                          <a:srgbClr val="538135"/>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34015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30480"/>
            <a:ext cx="7299960" cy="652272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892896" y="290886"/>
            <a:ext cx="3847681" cy="6025627"/>
          </a:xfrm>
        </p:spPr>
        <p:txBody>
          <a:bodyPr>
            <a:noAutofit/>
          </a:bodyPr>
          <a:lstStyle/>
          <a:p>
            <a:r>
              <a:rPr lang="en-US" sz="2000" b="1" dirty="0">
                <a:solidFill>
                  <a:schemeClr val="accent6">
                    <a:lumMod val="50000"/>
                  </a:schemeClr>
                </a:solidFill>
              </a:rPr>
              <a:t>Importance of Soil Analysis</a:t>
            </a:r>
            <a:br>
              <a:rPr lang="ru-RU" sz="2000" b="1" dirty="0">
                <a:solidFill>
                  <a:schemeClr val="accent6">
                    <a:lumMod val="50000"/>
                  </a:schemeClr>
                </a:solidFill>
              </a:rPr>
            </a:br>
            <a:br>
              <a:rPr lang="ru-RU" sz="2000" b="1" dirty="0">
                <a:solidFill>
                  <a:schemeClr val="accent6">
                    <a:lumMod val="50000"/>
                  </a:schemeClr>
                </a:solidFill>
              </a:rPr>
            </a:br>
            <a:r>
              <a:rPr lang="en-US" sz="2000" b="1" dirty="0">
                <a:solidFill>
                  <a:schemeClr val="accent6">
                    <a:lumMod val="50000"/>
                  </a:schemeClr>
                </a:solidFill>
              </a:rPr>
              <a:t>Soil analysis is essential to determine the most suitable fertilizer formula for the soil. It reveals the existing nutrients and deficiencies in the soil. Based on this information, the right NPK fertilizer with the proper ratio can be selected according to the plants’ needs. This ensures that plants receive the nutrients they require in a balanced way, leading to increased yield and quality.</a:t>
            </a:r>
            <a:br>
              <a:rPr lang="ru-RU" sz="2000" b="1" dirty="0">
                <a:solidFill>
                  <a:schemeClr val="accent6">
                    <a:lumMod val="50000"/>
                  </a:schemeClr>
                </a:solidFill>
              </a:rPr>
            </a:br>
            <a:endParaRPr lang="ru-RU" sz="2000" b="1" dirty="0">
              <a:solidFill>
                <a:schemeClr val="accent6">
                  <a:lumMod val="50000"/>
                </a:schemeClr>
              </a:solidFill>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842" t="6803" r="42438" b="3265"/>
          <a:stretch/>
        </p:blipFill>
        <p:spPr>
          <a:xfrm>
            <a:off x="2516777" y="148979"/>
            <a:ext cx="4581330" cy="6167534"/>
          </a:xfrm>
        </p:spPr>
      </p:pic>
    </p:spTree>
    <p:extLst>
      <p:ext uri="{BB962C8B-B14F-4D97-AF65-F5344CB8AC3E}">
        <p14:creationId xmlns:p14="http://schemas.microsoft.com/office/powerpoint/2010/main" val="835552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0"/>
            <a:ext cx="5812971"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500904" y="365125"/>
            <a:ext cx="2852895" cy="6116062"/>
          </a:xfrm>
        </p:spPr>
        <p:txBody>
          <a:bodyPr>
            <a:noAutofit/>
          </a:bodyPr>
          <a:lstStyle/>
          <a:p>
            <a:r>
              <a:rPr lang="en-US" sz="1600" b="1" dirty="0">
                <a:solidFill>
                  <a:schemeClr val="accent6">
                    <a:lumMod val="50000"/>
                  </a:schemeClr>
                </a:solidFill>
              </a:rPr>
              <a:t>Safety of NPK Fertilizers for Human Health</a:t>
            </a:r>
            <a:br>
              <a:rPr lang="ru-RU" sz="1600" b="1" dirty="0">
                <a:solidFill>
                  <a:schemeClr val="accent6">
                    <a:lumMod val="50000"/>
                  </a:schemeClr>
                </a:solidFill>
              </a:rPr>
            </a:br>
            <a:r>
              <a:rPr lang="en-US" sz="1600" b="1" dirty="0">
                <a:solidFill>
                  <a:schemeClr val="accent6">
                    <a:lumMod val="50000"/>
                  </a:schemeClr>
                </a:solidFill>
              </a:rPr>
              <a:t> </a:t>
            </a:r>
            <a:br>
              <a:rPr lang="ru-RU" sz="1600" b="1" dirty="0">
                <a:solidFill>
                  <a:schemeClr val="accent6">
                    <a:lumMod val="50000"/>
                  </a:schemeClr>
                </a:solidFill>
              </a:rPr>
            </a:br>
            <a:r>
              <a:rPr lang="en-US" sz="1600" b="1" dirty="0">
                <a:solidFill>
                  <a:schemeClr val="accent6">
                    <a:lumMod val="50000"/>
                  </a:schemeClr>
                </a:solidFill>
              </a:rPr>
              <a:t>NPK fertilizers are a safe solution that meets the essential needs of plants and enhances agricultural production. When used correctly and in controlled amounts, NPK fertilizers ensure healthy plant growth without leaving harmful residues in the products consumed by humans. Widely used in agriculture, these fertilizers are developed in compliance with food safety standards and have no negative impact on human health. By following the recommended application guidelines, producers can increase crop yields while also protecting the environment and human health.</a:t>
            </a:r>
            <a:br>
              <a:rPr lang="ru-RU" sz="1600" b="1" dirty="0">
                <a:solidFill>
                  <a:schemeClr val="accent6">
                    <a:lumMod val="50000"/>
                  </a:schemeClr>
                </a:solidFill>
              </a:rPr>
            </a:br>
            <a:endParaRPr lang="ru-RU" sz="1600" b="1" dirty="0">
              <a:solidFill>
                <a:schemeClr val="accent6">
                  <a:lumMod val="50000"/>
                </a:schemeClr>
              </a:solidFill>
            </a:endParaRPr>
          </a:p>
        </p:txBody>
      </p:sp>
      <p:pic>
        <p:nvPicPr>
          <p:cNvPr id="6" name="Объект 5"/>
          <p:cNvPicPr>
            <a:picLocks noGrp="1" noChangeAspect="1"/>
          </p:cNvPicPr>
          <p:nvPr>
            <p:ph idx="1"/>
          </p:nvPr>
        </p:nvPicPr>
        <p:blipFill rotWithShape="1">
          <a:blip r:embed="rId2">
            <a:extLst>
              <a:ext uri="{28A0092B-C50C-407E-A947-70E740481C1C}">
                <a14:useLocalDpi xmlns:a14="http://schemas.microsoft.com/office/drawing/2010/main" val="0"/>
              </a:ext>
            </a:extLst>
          </a:blip>
          <a:srcRect t="5494" b="8453"/>
          <a:stretch/>
        </p:blipFill>
        <p:spPr>
          <a:xfrm>
            <a:off x="160774" y="946065"/>
            <a:ext cx="8196943" cy="4754699"/>
          </a:xfrm>
        </p:spPr>
      </p:pic>
      <p:sp>
        <p:nvSpPr>
          <p:cNvPr id="5" name="Прямоугольник 4"/>
          <p:cNvSpPr/>
          <p:nvPr/>
        </p:nvSpPr>
        <p:spPr>
          <a:xfrm>
            <a:off x="11963400" y="0"/>
            <a:ext cx="228600" cy="6858000"/>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13045000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1352</Words>
  <Application>Microsoft Office PowerPoint</Application>
  <PresentationFormat>Широкоэкранный</PresentationFormat>
  <Paragraphs>174</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Calibri Light</vt:lpstr>
      <vt:lpstr>Тема Office</vt:lpstr>
      <vt:lpstr>NPK Fertilizer</vt:lpstr>
      <vt:lpstr>What is NPK</vt:lpstr>
      <vt:lpstr>Plants Grown with NPK Fertilizer   Plants that receive NPK fertilizer get a balanced supply of the essential nutrients they need for growth and development: Nitrogen, Phosphorus, and Potassium. These plants exhibit the following characteristics:   Faster Growth: Nitrogen speeds up the growth of the plant's green leaves, contributing to a stronger and healthier plant.   Stronger Roots: Phosphorus promotes deeper and stronger root development, helping the plant anchor more firmly in the soil and absorb nutrients more effectively.   Higher Quality Produce: Potassium increases plants' resistance to diseases and improves the quality and quantity of fruits, vegetables, or grains.   Higher Yields: Plants that receive balanced nutrients generally produce higher yields and better-quality crops. </vt:lpstr>
      <vt:lpstr>HERE ARE THE PRODUCT NAMES</vt:lpstr>
      <vt:lpstr>Презентация PowerPoint</vt:lpstr>
      <vt:lpstr>Презентация PowerPoint</vt:lpstr>
      <vt:lpstr>NPK Fertilizer and Product Names Enriched with Extra Elements</vt:lpstr>
      <vt:lpstr>Importance of Soil Analysis  Soil analysis is essential to determine the most suitable fertilizer formula for the soil. It reveals the existing nutrients and deficiencies in the soil. Based on this information, the right NPK fertilizer with the proper ratio can be selected according to the plants’ needs. This ensures that plants receive the nutrients they require in a balanced way, leading to increased yield and quality. </vt:lpstr>
      <vt:lpstr>Safety of NPK Fertilizers for Human Health   NPK fertilizers are a safe solution that meets the essential needs of plants and enhances agricultural production. When used correctly and in controlled amounts, NPK fertilizers ensure healthy plant growth without leaving harmful residues in the products consumed by humans. Widely used in agriculture, these fertilizers are developed in compliance with food safety standards and have no negative impact on human health. By following the recommended application guidelines, producers can increase crop yields while also protecting the environment and human health. </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NPK Fertilaze</dc:title>
  <dc:creator>Пользователь</dc:creator>
  <cp:lastModifiedBy>Lachin Muradova</cp:lastModifiedBy>
  <cp:revision>52</cp:revision>
  <dcterms:created xsi:type="dcterms:W3CDTF">2024-09-30T09:29:36Z</dcterms:created>
  <dcterms:modified xsi:type="dcterms:W3CDTF">2024-11-04T10:01:19Z</dcterms:modified>
</cp:coreProperties>
</file>